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7" r:id="rId2"/>
    <p:sldId id="323" r:id="rId3"/>
    <p:sldId id="322" r:id="rId4"/>
    <p:sldId id="321" r:id="rId5"/>
    <p:sldId id="327" r:id="rId6"/>
    <p:sldId id="326" r:id="rId7"/>
    <p:sldId id="329" r:id="rId8"/>
    <p:sldId id="331" r:id="rId9"/>
    <p:sldId id="325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FF3399"/>
    <a:srgbClr val="FFFFFF"/>
    <a:srgbClr val="FF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>
            <a:extLst>
              <a:ext uri="{FF2B5EF4-FFF2-40B4-BE49-F238E27FC236}">
                <a16:creationId xmlns:a16="http://schemas.microsoft.com/office/drawing/2014/main" id="{624E0C8D-5EA0-4913-9843-D2AAE6FBE48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19811" name="Freeform 3">
              <a:extLst>
                <a:ext uri="{FF2B5EF4-FFF2-40B4-BE49-F238E27FC236}">
                  <a16:creationId xmlns:a16="http://schemas.microsoft.com/office/drawing/2014/main" id="{7F151AAC-686A-46C9-BB08-C6152AF9E91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12" name="Freeform 4">
              <a:extLst>
                <a:ext uri="{FF2B5EF4-FFF2-40B4-BE49-F238E27FC236}">
                  <a16:creationId xmlns:a16="http://schemas.microsoft.com/office/drawing/2014/main" id="{B3DB2678-C02A-49A0-8C16-973E667277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13" name="Freeform 5">
              <a:extLst>
                <a:ext uri="{FF2B5EF4-FFF2-40B4-BE49-F238E27FC236}">
                  <a16:creationId xmlns:a16="http://schemas.microsoft.com/office/drawing/2014/main" id="{6001AAF2-10AA-43BF-B678-09674FE0E4B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14" name="Group 6">
              <a:extLst>
                <a:ext uri="{FF2B5EF4-FFF2-40B4-BE49-F238E27FC236}">
                  <a16:creationId xmlns:a16="http://schemas.microsoft.com/office/drawing/2014/main" id="{8740F6DA-51B4-45F8-A9C4-B116C8A5C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9815" name="Freeform 7">
                <a:extLst>
                  <a:ext uri="{FF2B5EF4-FFF2-40B4-BE49-F238E27FC236}">
                    <a16:creationId xmlns:a16="http://schemas.microsoft.com/office/drawing/2014/main" id="{AA4F8585-36AF-46B6-8143-0AF1E23B2D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6" name="Freeform 8">
                <a:extLst>
                  <a:ext uri="{FF2B5EF4-FFF2-40B4-BE49-F238E27FC236}">
                    <a16:creationId xmlns:a16="http://schemas.microsoft.com/office/drawing/2014/main" id="{655199B2-57DA-4EDF-9B8C-9F94D80649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7" name="Freeform 9">
                <a:extLst>
                  <a:ext uri="{FF2B5EF4-FFF2-40B4-BE49-F238E27FC236}">
                    <a16:creationId xmlns:a16="http://schemas.microsoft.com/office/drawing/2014/main" id="{13BE8B70-F89F-4669-B28E-39887B74787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8" name="Freeform 10">
                <a:extLst>
                  <a:ext uri="{FF2B5EF4-FFF2-40B4-BE49-F238E27FC236}">
                    <a16:creationId xmlns:a16="http://schemas.microsoft.com/office/drawing/2014/main" id="{02BB7E3A-AADA-4AE8-9E85-4915A36C6A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19" name="Freeform 11">
                <a:extLst>
                  <a:ext uri="{FF2B5EF4-FFF2-40B4-BE49-F238E27FC236}">
                    <a16:creationId xmlns:a16="http://schemas.microsoft.com/office/drawing/2014/main" id="{6A8D5DEE-7E70-43BC-8F5B-2BF608F972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0" name="Freeform 12">
                <a:extLst>
                  <a:ext uri="{FF2B5EF4-FFF2-40B4-BE49-F238E27FC236}">
                    <a16:creationId xmlns:a16="http://schemas.microsoft.com/office/drawing/2014/main" id="{E08C4A61-5258-4A49-8346-ECC7DC48F6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1" name="Freeform 13">
                <a:extLst>
                  <a:ext uri="{FF2B5EF4-FFF2-40B4-BE49-F238E27FC236}">
                    <a16:creationId xmlns:a16="http://schemas.microsoft.com/office/drawing/2014/main" id="{F01D0E53-5391-4596-A26A-DC3AEF1B86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2" name="Freeform 14">
                <a:extLst>
                  <a:ext uri="{FF2B5EF4-FFF2-40B4-BE49-F238E27FC236}">
                    <a16:creationId xmlns:a16="http://schemas.microsoft.com/office/drawing/2014/main" id="{D37F9F25-E0E1-4D1F-B4B3-FB33982048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3" name="Freeform 15">
                <a:extLst>
                  <a:ext uri="{FF2B5EF4-FFF2-40B4-BE49-F238E27FC236}">
                    <a16:creationId xmlns:a16="http://schemas.microsoft.com/office/drawing/2014/main" id="{5279F6BB-3008-4F05-AB7C-1C09279D23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4" name="Freeform 16">
                <a:extLst>
                  <a:ext uri="{FF2B5EF4-FFF2-40B4-BE49-F238E27FC236}">
                    <a16:creationId xmlns:a16="http://schemas.microsoft.com/office/drawing/2014/main" id="{C1AD21C9-41E5-4B29-A9FC-B91E206BB4D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5" name="Freeform 17">
                <a:extLst>
                  <a:ext uri="{FF2B5EF4-FFF2-40B4-BE49-F238E27FC236}">
                    <a16:creationId xmlns:a16="http://schemas.microsoft.com/office/drawing/2014/main" id="{C8410E01-4048-4B0E-8933-9ABECAC7A44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6" name="Freeform 18">
                <a:extLst>
                  <a:ext uri="{FF2B5EF4-FFF2-40B4-BE49-F238E27FC236}">
                    <a16:creationId xmlns:a16="http://schemas.microsoft.com/office/drawing/2014/main" id="{BD9F24FE-CC89-48C9-9B29-AF71EB9678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27" name="Freeform 19">
                <a:extLst>
                  <a:ext uri="{FF2B5EF4-FFF2-40B4-BE49-F238E27FC236}">
                    <a16:creationId xmlns:a16="http://schemas.microsoft.com/office/drawing/2014/main" id="{7B2BB18B-834E-49B6-A55C-2EA08E3522F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9828" name="Freeform 20">
              <a:extLst>
                <a:ext uri="{FF2B5EF4-FFF2-40B4-BE49-F238E27FC236}">
                  <a16:creationId xmlns:a16="http://schemas.microsoft.com/office/drawing/2014/main" id="{943BF888-33B1-4F95-A852-6022C7E4A4E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29" name="Freeform 21">
              <a:extLst>
                <a:ext uri="{FF2B5EF4-FFF2-40B4-BE49-F238E27FC236}">
                  <a16:creationId xmlns:a16="http://schemas.microsoft.com/office/drawing/2014/main" id="{6FE1E5B8-A87C-47A7-8532-569041EB6E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0" name="Freeform 22">
              <a:extLst>
                <a:ext uri="{FF2B5EF4-FFF2-40B4-BE49-F238E27FC236}">
                  <a16:creationId xmlns:a16="http://schemas.microsoft.com/office/drawing/2014/main" id="{E2094B32-92C3-4FBE-9539-40A0809E216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1" name="Freeform 23">
              <a:extLst>
                <a:ext uri="{FF2B5EF4-FFF2-40B4-BE49-F238E27FC236}">
                  <a16:creationId xmlns:a16="http://schemas.microsoft.com/office/drawing/2014/main" id="{42BA9E78-E335-456E-9D22-57E201B7C5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2" name="Freeform 24">
              <a:extLst>
                <a:ext uri="{FF2B5EF4-FFF2-40B4-BE49-F238E27FC236}">
                  <a16:creationId xmlns:a16="http://schemas.microsoft.com/office/drawing/2014/main" id="{A1E12B93-DF9C-47E4-B524-DC03197CAC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3" name="Freeform 25">
              <a:extLst>
                <a:ext uri="{FF2B5EF4-FFF2-40B4-BE49-F238E27FC236}">
                  <a16:creationId xmlns:a16="http://schemas.microsoft.com/office/drawing/2014/main" id="{4016193B-FE01-423D-A156-B9F6C8F1313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4" name="Freeform 26">
              <a:extLst>
                <a:ext uri="{FF2B5EF4-FFF2-40B4-BE49-F238E27FC236}">
                  <a16:creationId xmlns:a16="http://schemas.microsoft.com/office/drawing/2014/main" id="{F1A38D18-8469-40D1-A5FC-0B63F21C5B1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5" name="Freeform 27">
              <a:extLst>
                <a:ext uri="{FF2B5EF4-FFF2-40B4-BE49-F238E27FC236}">
                  <a16:creationId xmlns:a16="http://schemas.microsoft.com/office/drawing/2014/main" id="{964AEBFF-754A-4E40-B2BD-5A2A0710D8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6" name="Line 28">
              <a:extLst>
                <a:ext uri="{FF2B5EF4-FFF2-40B4-BE49-F238E27FC236}">
                  <a16:creationId xmlns:a16="http://schemas.microsoft.com/office/drawing/2014/main" id="{8527BC7B-C873-4C98-BE9F-F8FECD48366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7" name="Line 29">
              <a:extLst>
                <a:ext uri="{FF2B5EF4-FFF2-40B4-BE49-F238E27FC236}">
                  <a16:creationId xmlns:a16="http://schemas.microsoft.com/office/drawing/2014/main" id="{63AEC873-17DD-459C-BEA1-5235FDAB002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38" name="Line 30">
              <a:extLst>
                <a:ext uri="{FF2B5EF4-FFF2-40B4-BE49-F238E27FC236}">
                  <a16:creationId xmlns:a16="http://schemas.microsoft.com/office/drawing/2014/main" id="{5AFDF140-E19C-4EC0-81DC-FAD84D8EF0C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9839" name="Group 31">
              <a:extLst>
                <a:ext uri="{FF2B5EF4-FFF2-40B4-BE49-F238E27FC236}">
                  <a16:creationId xmlns:a16="http://schemas.microsoft.com/office/drawing/2014/main" id="{0C02F278-C5BF-4BB1-950D-B886B2E51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9840" name="Line 32">
                <a:extLst>
                  <a:ext uri="{FF2B5EF4-FFF2-40B4-BE49-F238E27FC236}">
                    <a16:creationId xmlns:a16="http://schemas.microsoft.com/office/drawing/2014/main" id="{BB76BF70-2829-4CFB-A473-8B0E7D24FB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1" name="Line 33">
                <a:extLst>
                  <a:ext uri="{FF2B5EF4-FFF2-40B4-BE49-F238E27FC236}">
                    <a16:creationId xmlns:a16="http://schemas.microsoft.com/office/drawing/2014/main" id="{AD79D714-24B4-47DE-91A6-5F91E1AD39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2" name="Line 34">
                <a:extLst>
                  <a:ext uri="{FF2B5EF4-FFF2-40B4-BE49-F238E27FC236}">
                    <a16:creationId xmlns:a16="http://schemas.microsoft.com/office/drawing/2014/main" id="{66E31D0A-8507-4559-A60A-218D5F8A8A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3" name="Line 35">
                <a:extLst>
                  <a:ext uri="{FF2B5EF4-FFF2-40B4-BE49-F238E27FC236}">
                    <a16:creationId xmlns:a16="http://schemas.microsoft.com/office/drawing/2014/main" id="{91B52F97-696E-4C0F-B4CA-BB540A114B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9844" name="Line 36">
                <a:extLst>
                  <a:ext uri="{FF2B5EF4-FFF2-40B4-BE49-F238E27FC236}">
                    <a16:creationId xmlns:a16="http://schemas.microsoft.com/office/drawing/2014/main" id="{7392266B-3423-439F-B4AF-648D36210F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9845" name="Line 37">
              <a:extLst>
                <a:ext uri="{FF2B5EF4-FFF2-40B4-BE49-F238E27FC236}">
                  <a16:creationId xmlns:a16="http://schemas.microsoft.com/office/drawing/2014/main" id="{51500A88-AFEE-4C3E-A1E3-FA166B02673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9846" name="Line 38">
              <a:extLst>
                <a:ext uri="{FF2B5EF4-FFF2-40B4-BE49-F238E27FC236}">
                  <a16:creationId xmlns:a16="http://schemas.microsoft.com/office/drawing/2014/main" id="{CC2A3EB2-CA0D-4ECB-85B4-4857401DA0C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9847" name="Rectangle 39">
            <a:extLst>
              <a:ext uri="{FF2B5EF4-FFF2-40B4-BE49-F238E27FC236}">
                <a16:creationId xmlns:a16="http://schemas.microsoft.com/office/drawing/2014/main" id="{CBAE0592-68EB-4899-BE2D-426A07CE4C2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119848" name="Rectangle 40">
            <a:extLst>
              <a:ext uri="{FF2B5EF4-FFF2-40B4-BE49-F238E27FC236}">
                <a16:creationId xmlns:a16="http://schemas.microsoft.com/office/drawing/2014/main" id="{91993BCF-3A0B-4A9C-AA79-427463FED201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19849" name="Rectangle 41">
            <a:extLst>
              <a:ext uri="{FF2B5EF4-FFF2-40B4-BE49-F238E27FC236}">
                <a16:creationId xmlns:a16="http://schemas.microsoft.com/office/drawing/2014/main" id="{A6843364-CBDC-4BF8-8E70-4586EF20ED7D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19850" name="Rectangle 42">
            <a:extLst>
              <a:ext uri="{FF2B5EF4-FFF2-40B4-BE49-F238E27FC236}">
                <a16:creationId xmlns:a16="http://schemas.microsoft.com/office/drawing/2014/main" id="{A5AE80F4-113C-4AEE-ADE6-08D5F0974D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119851" name="Rectangle 43">
            <a:extLst>
              <a:ext uri="{FF2B5EF4-FFF2-40B4-BE49-F238E27FC236}">
                <a16:creationId xmlns:a16="http://schemas.microsoft.com/office/drawing/2014/main" id="{7ADC235E-718E-4522-B333-7DE65DB9C2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B37725-C068-4A68-B554-C23B4A6A734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B005C-849B-4DD0-8C20-11CB124E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2BF210-A791-4247-95EE-6D9D72394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DE4ABC-9476-4ADC-9839-EAA4B676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B59668-D4A7-4C4F-857B-AE3D5A563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9E265E-85A8-4AB7-9ADC-7949AD43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6A97E-A5F4-4AF8-A453-D336898430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009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6D27B2-24AD-4623-B3C2-929356A9D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A64BB5-6652-4D82-975E-A65259F29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867DDC-E4DA-4F69-95DC-324984CA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1B57E4-EB8D-4A21-BF1E-978E2959B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F8BA6E-E750-4CAF-AB76-E81CB22D8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A2DDB-F6F4-4030-BFC4-31FF99AAF1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671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FBCBC-CBCC-4A08-90B3-BA69A4535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10AB38-A971-4080-92CD-8C9CBEF3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D768F4-22CC-4AAC-818A-3D15FF2E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BCBB9D-14D8-46E1-8C57-D1255C577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BCD5C-7D8A-4990-97F1-1DEED34AD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CB728-5966-4C18-978B-AA0DAAA2A92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016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E5D366-E2B3-4F75-AF0C-94DF32AA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4B4520-F8A6-4E42-9988-B433B5ECD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A482A9-3ADB-4DDB-A171-B5AC4EC0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2A0598-5220-49CB-A62B-46BB96505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8E7DCC-32DD-41FF-AF69-26A9CAD9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BBDF56-D8E6-4C62-B2E5-C0308CE104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77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CFF1D-F0EC-41A1-8990-19D64E79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6E0A95-E415-43C5-8FB4-74587D035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F10A617-F3D1-4EF4-904B-A94D531A9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DAFCEC-683E-4FC3-A79E-9AFCB4BF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DA36C6-355F-4534-B9F7-46E761031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0E74F2-E64E-41E7-B2AA-CA9A65D4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EB068-E14A-45B3-8A83-889B12BC23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325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027237-53BF-4B41-BDF5-7936C2F2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AF6521-B500-4841-9B95-475650B63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14537E-9A48-40D9-ADCA-AD35242E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969BEA-1272-442B-938B-D751B9F14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11C92A3-C2F2-4F4D-AD34-8156A0C62F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7F20DB9-8817-4E7D-AB96-6888705ED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E24F75A-2229-4BB6-AA99-986266F4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1CACEF3-72DD-4C95-BA0A-AE6AA044F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88A73-ABC2-4B50-9A62-0BFAB4DA69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242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252DC-B7FA-4246-8243-9847E9BC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C8D747-B893-4345-9C96-FB8167E19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C9A6C1B-6698-4807-86C9-DF743CC8C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5E725C9-3106-4E91-A097-56F0735A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5CE98-5799-47C1-9D09-9F4334E4CC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748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076B77-F479-4BB3-A8EF-964576194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CAC3EB-4B36-4935-B0DA-8976C55F8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ECEB852-A880-49B2-A403-8696D56F6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6A1A4-A2FD-49A6-96F1-AD01D894899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091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BA93F2-E31A-4AB8-9BCA-E3529CC3B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9F55F4-903E-4B0B-AFBC-3067625DD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AD984D-FEBE-4982-9566-57F6BC1D1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6BE949-A7B8-4894-99D9-67DE9F4F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FF056F-0981-4004-82E3-78A7163D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20FF68-DD2D-4680-BF89-46E0C868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D58D2-030E-4209-B409-52355FF0DA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44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9DF9EF-5EE1-4E2F-8868-3885AB83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DB9322-6FA2-4DCE-A79B-644913A768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9F5CD0F-6FEF-45D9-8C02-01B006CCC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FB7AEB1-DB74-4059-987E-B7C17DF2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9AAFDE-1BEF-41FD-97C9-DE004FD9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1BF5A7-599E-4C68-9F96-71A10F37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1EAD-BDAE-46F9-B990-FF3182F1E65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9124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>
            <a:extLst>
              <a:ext uri="{FF2B5EF4-FFF2-40B4-BE49-F238E27FC236}">
                <a16:creationId xmlns:a16="http://schemas.microsoft.com/office/drawing/2014/main" id="{721F7D5A-4603-47AB-814D-D5ED56008518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8787" name="Freeform 3">
              <a:extLst>
                <a:ext uri="{FF2B5EF4-FFF2-40B4-BE49-F238E27FC236}">
                  <a16:creationId xmlns:a16="http://schemas.microsoft.com/office/drawing/2014/main" id="{9582DBEC-2FC6-4A8A-A6A9-B6D6AE615AA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788" name="Freeform 4">
              <a:extLst>
                <a:ext uri="{FF2B5EF4-FFF2-40B4-BE49-F238E27FC236}">
                  <a16:creationId xmlns:a16="http://schemas.microsoft.com/office/drawing/2014/main" id="{FED79F7E-220F-4AC5-800E-16F184BB379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789" name="Freeform 5">
              <a:extLst>
                <a:ext uri="{FF2B5EF4-FFF2-40B4-BE49-F238E27FC236}">
                  <a16:creationId xmlns:a16="http://schemas.microsoft.com/office/drawing/2014/main" id="{655A46C6-31E7-4392-B8A5-C16DDD043B15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8790" name="Group 6">
              <a:extLst>
                <a:ext uri="{FF2B5EF4-FFF2-40B4-BE49-F238E27FC236}">
                  <a16:creationId xmlns:a16="http://schemas.microsoft.com/office/drawing/2014/main" id="{371E1960-0E44-4789-A456-5634DEBD27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8791" name="Freeform 7">
                <a:extLst>
                  <a:ext uri="{FF2B5EF4-FFF2-40B4-BE49-F238E27FC236}">
                    <a16:creationId xmlns:a16="http://schemas.microsoft.com/office/drawing/2014/main" id="{D6ED3E20-27EF-4D07-95E5-64BB27808A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2" name="Freeform 8">
                <a:extLst>
                  <a:ext uri="{FF2B5EF4-FFF2-40B4-BE49-F238E27FC236}">
                    <a16:creationId xmlns:a16="http://schemas.microsoft.com/office/drawing/2014/main" id="{62D7D47C-49D6-4C14-9397-5BB8BD4E89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3" name="Freeform 9">
                <a:extLst>
                  <a:ext uri="{FF2B5EF4-FFF2-40B4-BE49-F238E27FC236}">
                    <a16:creationId xmlns:a16="http://schemas.microsoft.com/office/drawing/2014/main" id="{B077F15C-698F-43DD-B9BB-3B43EB2D93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4" name="Freeform 10">
                <a:extLst>
                  <a:ext uri="{FF2B5EF4-FFF2-40B4-BE49-F238E27FC236}">
                    <a16:creationId xmlns:a16="http://schemas.microsoft.com/office/drawing/2014/main" id="{01AAD910-4DFF-46E2-B680-FEE4AE154A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5" name="Freeform 11">
                <a:extLst>
                  <a:ext uri="{FF2B5EF4-FFF2-40B4-BE49-F238E27FC236}">
                    <a16:creationId xmlns:a16="http://schemas.microsoft.com/office/drawing/2014/main" id="{D7CD4EC2-61DB-4749-8413-045F4273180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6" name="Freeform 12">
                <a:extLst>
                  <a:ext uri="{FF2B5EF4-FFF2-40B4-BE49-F238E27FC236}">
                    <a16:creationId xmlns:a16="http://schemas.microsoft.com/office/drawing/2014/main" id="{C4CF0B69-8443-449D-9090-952350692C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7" name="Freeform 13">
                <a:extLst>
                  <a:ext uri="{FF2B5EF4-FFF2-40B4-BE49-F238E27FC236}">
                    <a16:creationId xmlns:a16="http://schemas.microsoft.com/office/drawing/2014/main" id="{0B550FC6-3DEA-44DD-8825-B734B0706DA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8" name="Freeform 14">
                <a:extLst>
                  <a:ext uri="{FF2B5EF4-FFF2-40B4-BE49-F238E27FC236}">
                    <a16:creationId xmlns:a16="http://schemas.microsoft.com/office/drawing/2014/main" id="{F40CBBC7-5E4B-4E2A-85E1-F886A0CE883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799" name="Freeform 15">
                <a:extLst>
                  <a:ext uri="{FF2B5EF4-FFF2-40B4-BE49-F238E27FC236}">
                    <a16:creationId xmlns:a16="http://schemas.microsoft.com/office/drawing/2014/main" id="{432FCF2E-B24C-4F80-8001-B531DB2883D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0" name="Freeform 16">
                <a:extLst>
                  <a:ext uri="{FF2B5EF4-FFF2-40B4-BE49-F238E27FC236}">
                    <a16:creationId xmlns:a16="http://schemas.microsoft.com/office/drawing/2014/main" id="{5830B041-418F-4B60-B0E1-FCD1FFCE0B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1" name="Freeform 17">
                <a:extLst>
                  <a:ext uri="{FF2B5EF4-FFF2-40B4-BE49-F238E27FC236}">
                    <a16:creationId xmlns:a16="http://schemas.microsoft.com/office/drawing/2014/main" id="{7B3B63DB-BE60-46FC-9A22-CDC3A6E28E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2" name="Freeform 18">
                <a:extLst>
                  <a:ext uri="{FF2B5EF4-FFF2-40B4-BE49-F238E27FC236}">
                    <a16:creationId xmlns:a16="http://schemas.microsoft.com/office/drawing/2014/main" id="{6C392B5F-BDEA-4967-AF8E-63F582AF31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03" name="Freeform 19">
                <a:extLst>
                  <a:ext uri="{FF2B5EF4-FFF2-40B4-BE49-F238E27FC236}">
                    <a16:creationId xmlns:a16="http://schemas.microsoft.com/office/drawing/2014/main" id="{BD3E8877-1D5B-450D-BD96-105E8FDC3E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8804" name="Freeform 20">
              <a:extLst>
                <a:ext uri="{FF2B5EF4-FFF2-40B4-BE49-F238E27FC236}">
                  <a16:creationId xmlns:a16="http://schemas.microsoft.com/office/drawing/2014/main" id="{1D5092A0-CD18-4063-A828-3A071889707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5" name="Freeform 21">
              <a:extLst>
                <a:ext uri="{FF2B5EF4-FFF2-40B4-BE49-F238E27FC236}">
                  <a16:creationId xmlns:a16="http://schemas.microsoft.com/office/drawing/2014/main" id="{B65EE7BF-7081-4750-A9AA-38FB448FBAA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6" name="Freeform 22">
              <a:extLst>
                <a:ext uri="{FF2B5EF4-FFF2-40B4-BE49-F238E27FC236}">
                  <a16:creationId xmlns:a16="http://schemas.microsoft.com/office/drawing/2014/main" id="{F366E641-C851-4229-A008-798C3891EA1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7" name="Freeform 23">
              <a:extLst>
                <a:ext uri="{FF2B5EF4-FFF2-40B4-BE49-F238E27FC236}">
                  <a16:creationId xmlns:a16="http://schemas.microsoft.com/office/drawing/2014/main" id="{8E9F2691-FC5F-4A99-97DA-DCD3FE09CF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8" name="Freeform 24">
              <a:extLst>
                <a:ext uri="{FF2B5EF4-FFF2-40B4-BE49-F238E27FC236}">
                  <a16:creationId xmlns:a16="http://schemas.microsoft.com/office/drawing/2014/main" id="{EB6A3D7C-DBD5-4124-8C64-57E5F78B173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09" name="Freeform 25">
              <a:extLst>
                <a:ext uri="{FF2B5EF4-FFF2-40B4-BE49-F238E27FC236}">
                  <a16:creationId xmlns:a16="http://schemas.microsoft.com/office/drawing/2014/main" id="{ABD4349C-2E68-49F8-B054-2C12BF37D4E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0" name="Freeform 26">
              <a:extLst>
                <a:ext uri="{FF2B5EF4-FFF2-40B4-BE49-F238E27FC236}">
                  <a16:creationId xmlns:a16="http://schemas.microsoft.com/office/drawing/2014/main" id="{88B2D2F7-1E4D-4CFC-970C-77C699F05F7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1" name="Freeform 27">
              <a:extLst>
                <a:ext uri="{FF2B5EF4-FFF2-40B4-BE49-F238E27FC236}">
                  <a16:creationId xmlns:a16="http://schemas.microsoft.com/office/drawing/2014/main" id="{63331193-731E-4C40-81F7-5DFB9849C0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2" name="Line 28">
              <a:extLst>
                <a:ext uri="{FF2B5EF4-FFF2-40B4-BE49-F238E27FC236}">
                  <a16:creationId xmlns:a16="http://schemas.microsoft.com/office/drawing/2014/main" id="{B6DA5815-F793-4430-AB61-8530459569D5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3" name="Line 29">
              <a:extLst>
                <a:ext uri="{FF2B5EF4-FFF2-40B4-BE49-F238E27FC236}">
                  <a16:creationId xmlns:a16="http://schemas.microsoft.com/office/drawing/2014/main" id="{F78BC6D2-5AD4-4C59-8F66-02BC1191740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14" name="Line 30">
              <a:extLst>
                <a:ext uri="{FF2B5EF4-FFF2-40B4-BE49-F238E27FC236}">
                  <a16:creationId xmlns:a16="http://schemas.microsoft.com/office/drawing/2014/main" id="{18152E1C-2459-4A23-966C-049187F9BFD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8815" name="Group 31">
              <a:extLst>
                <a:ext uri="{FF2B5EF4-FFF2-40B4-BE49-F238E27FC236}">
                  <a16:creationId xmlns:a16="http://schemas.microsoft.com/office/drawing/2014/main" id="{AF2513B6-F71A-4243-9AF2-55F650D28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8816" name="Line 32">
                <a:extLst>
                  <a:ext uri="{FF2B5EF4-FFF2-40B4-BE49-F238E27FC236}">
                    <a16:creationId xmlns:a16="http://schemas.microsoft.com/office/drawing/2014/main" id="{15404BC2-73B8-43A3-94B3-127EE24FCD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17" name="Line 33">
                <a:extLst>
                  <a:ext uri="{FF2B5EF4-FFF2-40B4-BE49-F238E27FC236}">
                    <a16:creationId xmlns:a16="http://schemas.microsoft.com/office/drawing/2014/main" id="{DABFA449-AD10-4971-8506-25C4118566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18" name="Line 34">
                <a:extLst>
                  <a:ext uri="{FF2B5EF4-FFF2-40B4-BE49-F238E27FC236}">
                    <a16:creationId xmlns:a16="http://schemas.microsoft.com/office/drawing/2014/main" id="{0A40D0BC-15FF-4F6F-B63F-9CE9DA73B6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19" name="Line 35">
                <a:extLst>
                  <a:ext uri="{FF2B5EF4-FFF2-40B4-BE49-F238E27FC236}">
                    <a16:creationId xmlns:a16="http://schemas.microsoft.com/office/drawing/2014/main" id="{896B5A6E-924E-42B6-AAD0-7B7EF1CB78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8820" name="Line 36">
                <a:extLst>
                  <a:ext uri="{FF2B5EF4-FFF2-40B4-BE49-F238E27FC236}">
                    <a16:creationId xmlns:a16="http://schemas.microsoft.com/office/drawing/2014/main" id="{69F2626B-0B31-4E19-861D-FAC6AAC40D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8821" name="Line 37">
              <a:extLst>
                <a:ext uri="{FF2B5EF4-FFF2-40B4-BE49-F238E27FC236}">
                  <a16:creationId xmlns:a16="http://schemas.microsoft.com/office/drawing/2014/main" id="{3F3108AB-4BA9-45C4-A5E8-BCAFD196949C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8822" name="Line 38">
              <a:extLst>
                <a:ext uri="{FF2B5EF4-FFF2-40B4-BE49-F238E27FC236}">
                  <a16:creationId xmlns:a16="http://schemas.microsoft.com/office/drawing/2014/main" id="{A2755203-409A-4DEE-815A-DA923F8F021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8823" name="Rectangle 39">
            <a:extLst>
              <a:ext uri="{FF2B5EF4-FFF2-40B4-BE49-F238E27FC236}">
                <a16:creationId xmlns:a16="http://schemas.microsoft.com/office/drawing/2014/main" id="{F8602B6D-C433-4CF5-BA02-38EC6B380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18824" name="Rectangle 40">
            <a:extLst>
              <a:ext uri="{FF2B5EF4-FFF2-40B4-BE49-F238E27FC236}">
                <a16:creationId xmlns:a16="http://schemas.microsoft.com/office/drawing/2014/main" id="{666CC81E-8586-4F95-BF6D-EA65EAACAC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118825" name="Rectangle 41">
            <a:extLst>
              <a:ext uri="{FF2B5EF4-FFF2-40B4-BE49-F238E27FC236}">
                <a16:creationId xmlns:a16="http://schemas.microsoft.com/office/drawing/2014/main" id="{2C3527F1-F7A3-431D-AA8E-44A64F6346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pt-BR" altLang="pt-BR"/>
          </a:p>
        </p:txBody>
      </p:sp>
      <p:sp>
        <p:nvSpPr>
          <p:cNvPr id="118826" name="Rectangle 42">
            <a:extLst>
              <a:ext uri="{FF2B5EF4-FFF2-40B4-BE49-F238E27FC236}">
                <a16:creationId xmlns:a16="http://schemas.microsoft.com/office/drawing/2014/main" id="{6C6FB8A5-B2DB-4940-AB0A-4E3ED82CE4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38865B0-B291-47BD-88FE-32ABBA11B79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8827" name="Rectangle 43">
            <a:extLst>
              <a:ext uri="{FF2B5EF4-FFF2-40B4-BE49-F238E27FC236}">
                <a16:creationId xmlns:a16="http://schemas.microsoft.com/office/drawing/2014/main" id="{63914C21-8FB8-4399-BD8E-97E0EB400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C22488A-AC12-4065-9E23-D4E7383A0E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848600" cy="5339680"/>
          </a:xfrm>
        </p:spPr>
        <p:txBody>
          <a:bodyPr/>
          <a:lstStyle/>
          <a:p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>GEOGRAFIA TELÁRIS</a:t>
            </a:r>
            <a:br>
              <a:rPr lang="pt-BR" altLang="pt-BR" sz="4800" dirty="0"/>
            </a:br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>6</a:t>
            </a:r>
            <a:r>
              <a:rPr lang="en-US" altLang="pt-BR" sz="4800" dirty="0">
                <a:cs typeface="Times New Roman" panose="02020603050405020304" pitchFamily="18" charset="0"/>
              </a:rPr>
              <a:t>°</a:t>
            </a:r>
            <a:r>
              <a:rPr lang="pt-BR" altLang="pt-BR" sz="4800" dirty="0"/>
              <a:t> Ano </a:t>
            </a:r>
            <a:br>
              <a:rPr lang="pt-BR" altLang="pt-BR" sz="4800" dirty="0"/>
            </a:br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/>
            </a:r>
            <a:br>
              <a:rPr lang="pt-BR" altLang="pt-BR" sz="4800" dirty="0"/>
            </a:br>
            <a:r>
              <a:rPr lang="pt-BR" altLang="pt-BR" sz="4800" dirty="0"/>
              <a:t>REVISÃO</a:t>
            </a:r>
            <a:br>
              <a:rPr lang="pt-BR" altLang="pt-BR" sz="4800" dirty="0"/>
            </a:br>
            <a:endParaRPr lang="pt-BR" altLang="pt-BR" sz="4800" dirty="0"/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5936" y="3124200"/>
            <a:ext cx="880864" cy="8808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98713-40D3-4A69-A5A9-C7F53B93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3200" dirty="0">
                <a:effectLst/>
              </a:rPr>
              <a:t>Para produzir um mapa é necessário que se tenha um ponto de vista específico que revele:</a:t>
            </a:r>
            <a:br>
              <a:rPr lang="pt-BR" sz="3200" dirty="0">
                <a:effectLst/>
              </a:rPr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7E9E41-6681-4AB8-819A-D17CD63AE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effectLst/>
                <a:latin typeface="+mj-lt"/>
              </a:rPr>
              <a:t>(   ) uma perspectiva frontal.</a:t>
            </a:r>
          </a:p>
          <a:p>
            <a:pPr marL="0" indent="0">
              <a:buNone/>
            </a:pPr>
            <a:r>
              <a:rPr lang="pt-BR" dirty="0">
                <a:effectLst/>
                <a:latin typeface="+mj-lt"/>
              </a:rPr>
              <a:t>(   ) uma perspectiva oblíqua.</a:t>
            </a:r>
          </a:p>
          <a:p>
            <a:pPr marL="0" indent="0">
              <a:buNone/>
            </a:pPr>
            <a:r>
              <a:rPr lang="pt-BR" dirty="0">
                <a:effectLst/>
                <a:latin typeface="+mj-lt"/>
              </a:rPr>
              <a:t>(   ) uma perspectiva vertical.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2300064"/>
            <a:ext cx="802432" cy="80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8790EFE-7BE9-4442-9031-A6DDF0E8A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133758"/>
            <a:ext cx="8712968" cy="546541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2D8C9DF-9F31-4479-9A21-5050A5FED8D5}"/>
              </a:ext>
            </a:extLst>
          </p:cNvPr>
          <p:cNvSpPr/>
          <p:nvPr/>
        </p:nvSpPr>
        <p:spPr>
          <a:xfrm>
            <a:off x="179512" y="258825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dirty="0">
                <a:latin typeface="+mj-lt"/>
              </a:rPr>
              <a:t>ELEMENTOS DO MAPA</a:t>
            </a: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2880" y="379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81F7B6E-B0F0-4711-A922-25C9729B9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52736"/>
            <a:ext cx="8664633" cy="5543982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27985" y="365811"/>
            <a:ext cx="681608" cy="6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2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98713-40D3-4A69-A5A9-C7F53B93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80" y="476672"/>
            <a:ext cx="8363272" cy="1711027"/>
          </a:xfrm>
        </p:spPr>
        <p:txBody>
          <a:bodyPr/>
          <a:lstStyle/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sz="3200" dirty="0">
                <a:effectLst/>
              </a:rPr>
              <a:t>Os tipos de convenções cartográficas mais utilizadas para a representar áreas urbanizadas ou variações de altura são: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7E9E41-6681-4AB8-819A-D17CD63A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/>
          <a:lstStyle/>
          <a:p>
            <a:pPr marL="0" indent="0">
              <a:buNone/>
            </a:pPr>
            <a:endParaRPr lang="pt-BR" sz="800" dirty="0">
              <a:effectLst/>
              <a:latin typeface="+mj-lt"/>
            </a:endParaRPr>
          </a:p>
          <a:p>
            <a:pPr marL="0" indent="0">
              <a:buNone/>
            </a:pPr>
            <a:r>
              <a:rPr lang="pt-BR" dirty="0">
                <a:effectLst/>
                <a:latin typeface="+mj-lt"/>
              </a:rPr>
              <a:t>(   ) símbolos.</a:t>
            </a:r>
          </a:p>
          <a:p>
            <a:pPr marL="0" indent="0">
              <a:buNone/>
            </a:pPr>
            <a:r>
              <a:rPr lang="pt-BR" dirty="0">
                <a:effectLst/>
                <a:latin typeface="+mj-lt"/>
              </a:rPr>
              <a:t>(   ) cores.</a:t>
            </a:r>
          </a:p>
          <a:p>
            <a:pPr marL="0" indent="0">
              <a:buNone/>
            </a:pPr>
            <a:r>
              <a:rPr lang="pt-BR" dirty="0">
                <a:effectLst/>
                <a:latin typeface="+mj-lt"/>
              </a:rPr>
              <a:t>(   ) pontos.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2060848"/>
            <a:ext cx="930384" cy="9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6840FD2-675E-4649-968F-FDE28E81B7AD}"/>
              </a:ext>
            </a:extLst>
          </p:cNvPr>
          <p:cNvSpPr/>
          <p:nvPr/>
        </p:nvSpPr>
        <p:spPr>
          <a:xfrm>
            <a:off x="179512" y="258825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3200" dirty="0">
                <a:latin typeface="+mj-lt"/>
              </a:rPr>
              <a:t>ESCALA CARTOGRÁFICA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86402CE-D627-46EC-B8B5-654DA3FC8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52736"/>
            <a:ext cx="8640960" cy="5546439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6888" y="233838"/>
            <a:ext cx="818898" cy="8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5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98713-40D3-4A69-A5A9-C7F53B93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16632"/>
            <a:ext cx="8363272" cy="1728192"/>
          </a:xfrm>
        </p:spPr>
        <p:txBody>
          <a:bodyPr/>
          <a:lstStyle/>
          <a:p>
            <a:pPr algn="just"/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3200" dirty="0">
                <a:effectLst/>
              </a:rPr>
              <a:t>Na escala numérica temos uma “conta de dividir”. Então, por exemplo, nas seguintes escalas: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 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1: 2 500         1: 25 000         1: 250 000</a:t>
            </a:r>
            <a:br>
              <a:rPr lang="pt-BR" sz="3200" dirty="0">
                <a:effectLst/>
              </a:rPr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7E9E41-6681-4AB8-819A-D17CD63A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888433"/>
          </a:xfrm>
        </p:spPr>
        <p:txBody>
          <a:bodyPr/>
          <a:lstStyle/>
          <a:p>
            <a:pPr marL="0" indent="0">
              <a:buNone/>
            </a:pPr>
            <a:endParaRPr lang="pt-BR" sz="800" dirty="0">
              <a:effectLst/>
              <a:latin typeface="+mj-lt"/>
            </a:endParaRPr>
          </a:p>
          <a:p>
            <a:pPr marL="0" indent="0">
              <a:buNone/>
            </a:pPr>
            <a:endParaRPr lang="pt-BR" dirty="0">
              <a:effectLst/>
              <a:latin typeface="+mj-lt"/>
            </a:endParaRPr>
          </a:p>
          <a:p>
            <a:pPr marL="0" indent="0">
              <a:buNone/>
            </a:pPr>
            <a:endParaRPr lang="pt-BR" dirty="0">
              <a:effectLst/>
              <a:latin typeface="+mj-lt"/>
            </a:endParaRPr>
          </a:p>
          <a:p>
            <a:pPr marL="0" indent="0">
              <a:buNone/>
            </a:pPr>
            <a:endParaRPr lang="pt-BR" sz="80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dirty="0">
                <a:effectLst/>
                <a:latin typeface="+mj-lt"/>
              </a:rPr>
              <a:t>A escala que mostra mais detalhes da área representada, ou seja, a maior escala é:</a:t>
            </a:r>
          </a:p>
          <a:p>
            <a:pPr marL="0" indent="0">
              <a:buNone/>
            </a:pPr>
            <a:r>
              <a:rPr lang="pt-BR" dirty="0">
                <a:effectLst/>
                <a:latin typeface="+mj-lt"/>
              </a:rPr>
              <a:t>(    ) 1: 2 500</a:t>
            </a:r>
          </a:p>
          <a:p>
            <a:pPr marL="0" indent="0">
              <a:buNone/>
            </a:pPr>
            <a:r>
              <a:rPr lang="pt-BR" dirty="0">
                <a:effectLst/>
                <a:latin typeface="+mj-lt"/>
              </a:rPr>
              <a:t>(    ) 1: 25 000</a:t>
            </a:r>
          </a:p>
          <a:p>
            <a:pPr marL="0" indent="0">
              <a:buNone/>
            </a:pPr>
            <a:r>
              <a:rPr lang="pt-BR" dirty="0">
                <a:effectLst/>
                <a:latin typeface="+mj-lt"/>
              </a:rPr>
              <a:t>(    ) 1: 25 000 000</a:t>
            </a: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28385" y="4627443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98713-40D3-4A69-A5A9-C7F53B93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720080"/>
          </a:xfrm>
        </p:spPr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Atividade de Casa </a:t>
            </a:r>
            <a:r>
              <a:rPr lang="pt-BR" sz="3200" dirty="0">
                <a:effectLst/>
              </a:rPr>
              <a:t>: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> </a:t>
            </a:r>
            <a:br>
              <a:rPr lang="pt-BR" sz="3200" dirty="0">
                <a:effectLst/>
              </a:rPr>
            </a:br>
            <a:r>
              <a:rPr lang="pt-BR" sz="3200" dirty="0">
                <a:effectLst/>
              </a:rPr>
              <a:t/>
            </a:r>
            <a:br>
              <a:rPr lang="pt-BR" sz="3200" dirty="0">
                <a:effectLst/>
              </a:rPr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7E9E41-6681-4AB8-819A-D17CD63AE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3888433"/>
          </a:xfrm>
        </p:spPr>
        <p:txBody>
          <a:bodyPr/>
          <a:lstStyle/>
          <a:p>
            <a:pPr marL="0" indent="0">
              <a:buNone/>
            </a:pPr>
            <a:endParaRPr lang="pt-BR" sz="800" dirty="0">
              <a:effectLst/>
              <a:latin typeface="+mj-lt"/>
            </a:endParaRPr>
          </a:p>
          <a:p>
            <a:pPr marL="0" indent="0">
              <a:buNone/>
            </a:pPr>
            <a:r>
              <a:rPr lang="pt-BR" sz="2000" dirty="0">
                <a:effectLst/>
                <a:latin typeface="+mj-lt"/>
              </a:rPr>
              <a:t>Leia o texto.</a:t>
            </a:r>
          </a:p>
          <a:p>
            <a:pPr marL="0" indent="0">
              <a:buNone/>
            </a:pPr>
            <a:endParaRPr lang="pt-BR" sz="800" dirty="0">
              <a:effectLst/>
              <a:latin typeface="+mj-lt"/>
            </a:endParaRPr>
          </a:p>
          <a:p>
            <a:pPr marL="0" indent="0">
              <a:buNone/>
            </a:pPr>
            <a:r>
              <a:rPr lang="pt-BR" sz="2000" dirty="0">
                <a:effectLst/>
                <a:latin typeface="+mj-lt"/>
              </a:rPr>
              <a:t>Globos e mapas em sala de aula</a:t>
            </a:r>
          </a:p>
          <a:p>
            <a:pPr marL="0" indent="0">
              <a:buNone/>
            </a:pPr>
            <a:endParaRPr lang="pt-BR" sz="80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sz="2000" dirty="0">
                <a:effectLst/>
                <a:latin typeface="+mj-lt"/>
              </a:rPr>
              <a:t>Ainda que a Terra não seja uma esfera perfeita e um globo a represente como se fosse, ele é a única forma de ver a Terra por inteiro, reduzida proporcionalmente em todas as suas dimensões. Já o mapa é a expressão no plano de superfícies que são curvas, como as terrestres e as oceânicas. Portanto, o mapa sempre apresentará deformações.</a:t>
            </a:r>
          </a:p>
          <a:p>
            <a:pPr marL="0" indent="0">
              <a:buNone/>
            </a:pPr>
            <a:endParaRPr lang="pt-BR" sz="800" dirty="0">
              <a:effectLst/>
              <a:latin typeface="+mj-lt"/>
            </a:endParaRPr>
          </a:p>
          <a:p>
            <a:pPr marL="0" indent="0" algn="just">
              <a:buNone/>
            </a:pPr>
            <a:r>
              <a:rPr lang="pt-BR" sz="2000" dirty="0">
                <a:effectLst/>
                <a:latin typeface="+mj-lt"/>
              </a:rPr>
              <a:t>Em um globo, usando uma escala, é possível medir a distância mais curta entre dois pontos e indicá-la em quilômetros ou outra unidade de medida. Só em um globo distâncias, áreas e direções podem ser observadas sem as distorções que uma projeção necessária à construção de um mapa acarreta.</a:t>
            </a:r>
          </a:p>
          <a:p>
            <a:pPr marL="0" indent="0">
              <a:buNone/>
            </a:pPr>
            <a:endParaRPr lang="pt-BR" sz="1000" dirty="0">
              <a:effectLst/>
              <a:latin typeface="+mj-lt"/>
            </a:endParaRPr>
          </a:p>
          <a:p>
            <a:pPr marL="0" indent="0">
              <a:buNone/>
            </a:pPr>
            <a:r>
              <a:rPr lang="pt-BR" sz="2000" dirty="0">
                <a:effectLst/>
                <a:latin typeface="+mj-lt"/>
              </a:rPr>
              <a:t>SCHÄFFER, N. O. et al. Um globo em suas m‹os: práticas para a sala de aula. 3. ed. rev. Porto Alegre: Penso, 2012.</a:t>
            </a:r>
          </a:p>
          <a:p>
            <a:pPr marL="0" indent="0">
              <a:buNone/>
            </a:pPr>
            <a:endParaRPr lang="pt-BR" sz="2000" dirty="0">
              <a:effectLst/>
              <a:latin typeface="+mj-lt"/>
            </a:endParaRPr>
          </a:p>
          <a:p>
            <a:pPr marL="0" indent="0">
              <a:buNone/>
            </a:pPr>
            <a:r>
              <a:rPr lang="pt-BR" sz="2000" dirty="0">
                <a:effectLst/>
                <a:latin typeface="+mj-lt"/>
              </a:rPr>
              <a:t>Agora, observe um mapa-múndi e um globo terrestre e responda às questões.</a:t>
            </a:r>
          </a:p>
          <a:p>
            <a:pPr marL="0" indent="0">
              <a:buNone/>
            </a:pPr>
            <a:endParaRPr lang="pt-BR" sz="2000" dirty="0">
              <a:effectLst/>
              <a:latin typeface="+mj-lt"/>
            </a:endParaRPr>
          </a:p>
          <a:p>
            <a:pPr marL="0" indent="0">
              <a:buNone/>
            </a:pPr>
            <a:r>
              <a:rPr lang="pt-BR" sz="2000" dirty="0">
                <a:effectLst/>
                <a:latin typeface="+mj-lt"/>
              </a:rPr>
              <a:t>Qual seria o melhor caminho para se deslocar de avião do México para a China? Há diferenças nesse trajeto quando observamos o globo terrestre e um mapa-múndi com o meridiano de Greenwich no centro?</a:t>
            </a:r>
          </a:p>
          <a:p>
            <a:pPr marL="0" indent="0">
              <a:buNone/>
            </a:pPr>
            <a:endParaRPr lang="pt-BR" dirty="0">
              <a:effectLst/>
              <a:latin typeface="+mj-lt"/>
            </a:endParaRPr>
          </a:p>
          <a:p>
            <a:pPr marL="0" indent="0">
              <a:buNone/>
            </a:pPr>
            <a:endParaRPr lang="pt-BR" sz="800" dirty="0">
              <a:effectLst/>
              <a:latin typeface="+mj-lt"/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58311" y="116632"/>
            <a:ext cx="795833" cy="7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794635C5-C49B-4D5A-842C-F7CFE0D7F0A7}"/>
              </a:ext>
            </a:extLst>
          </p:cNvPr>
          <p:cNvSpPr/>
          <p:nvPr/>
        </p:nvSpPr>
        <p:spPr>
          <a:xfrm>
            <a:off x="107504" y="188640"/>
            <a:ext cx="864096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SCHÄFFER, N. O. et al. Um globo em suas m‹os: práticas para a sala de aula. 3. ed. rev. Porto Alegre: Penso, 2012.</a:t>
            </a:r>
          </a:p>
          <a:p>
            <a:pPr marL="0" indent="0">
              <a:buNone/>
            </a:pPr>
            <a:endParaRPr lang="pt-BR" sz="800" dirty="0">
              <a:latin typeface="+mj-lt"/>
            </a:endParaRP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Agora, observe um mapa-múndi e um globo terrestre e responda:</a:t>
            </a:r>
          </a:p>
          <a:p>
            <a:pPr marL="0" indent="0">
              <a:buNone/>
            </a:pPr>
            <a:endParaRPr lang="pt-BR" sz="800" dirty="0">
              <a:latin typeface="+mj-lt"/>
            </a:endParaRP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Qual seria o melhor caminho para se deslocar de avião do México para a China? Há diferenças nesse trajeto quando observamos o globo terrestre e um mapa-múndi com o meridiano de Greenwich no centro?</a:t>
            </a: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_________________________________________________________________________________________________________________________________________________________________________________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72104B-57CE-44B0-9F57-7F5435C3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96" y="116632"/>
            <a:ext cx="7272808" cy="360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1942"/>
      </p:ext>
    </p:extLst>
  </p:cSld>
  <p:clrMapOvr>
    <a:masterClrMapping/>
  </p:clrMapOvr>
</p:sld>
</file>

<file path=ppt/theme/theme1.xml><?xml version="1.0" encoding="utf-8"?>
<a:theme xmlns:a="http://schemas.openxmlformats.org/drawingml/2006/main" name="Globo">
  <a:themeElements>
    <a:clrScheme name="Globo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o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o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o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887</TotalTime>
  <Words>373</Words>
  <Application>Microsoft Office PowerPoint</Application>
  <PresentationFormat>Apresentação na tela (4:3)</PresentationFormat>
  <Paragraphs>56</Paragraphs>
  <Slides>9</Slides>
  <Notes>0</Notes>
  <HiddenSlides>0</HiddenSlides>
  <MMClips>8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Verdana</vt:lpstr>
      <vt:lpstr>Wingdings</vt:lpstr>
      <vt:lpstr>Globo</vt:lpstr>
      <vt:lpstr> GEOGRAFIA TELÁRIS  6° Ano    REVISÃO </vt:lpstr>
      <vt:lpstr>  Para produzir um mapa é necessário que se tenha um ponto de vista específico que revele: </vt:lpstr>
      <vt:lpstr>Apresentação do PowerPoint</vt:lpstr>
      <vt:lpstr>Apresentação do PowerPoint</vt:lpstr>
      <vt:lpstr> Os tipos de convenções cartográficas mais utilizadas para a representar áreas urbanizadas ou variações de altura são:   </vt:lpstr>
      <vt:lpstr>Apresentação do PowerPoint</vt:lpstr>
      <vt:lpstr>    Na escala numérica temos uma “conta de dividir”. Então, por exemplo, nas seguintes escalas:   1: 2 500         1: 25 000         1: 250 000    </vt:lpstr>
      <vt:lpstr>    Atividade de Casa :       </vt:lpstr>
      <vt:lpstr>Apresentação do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Anselmo</dc:creator>
  <cp:lastModifiedBy>Computador</cp:lastModifiedBy>
  <cp:revision>110</cp:revision>
  <dcterms:created xsi:type="dcterms:W3CDTF">2009-02-25T16:29:40Z</dcterms:created>
  <dcterms:modified xsi:type="dcterms:W3CDTF">2020-05-01T20:11:41Z</dcterms:modified>
</cp:coreProperties>
</file>