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pt-BR"/>
              <a:t>Clique para editar o título Mestre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052222BA-8379-4139-AAFB-7F0300AB74C7}" type="datetimeFigureOut">
              <a:rPr lang="pt-BR" smtClean="0"/>
              <a:t>04/05/2020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EF5FA6B8-9536-4B5D-AEAD-D8C46AF1E549}" type="slidenum">
              <a:rPr lang="pt-BR" smtClean="0"/>
              <a:t>‹nº›</a:t>
            </a:fld>
            <a:endParaRPr lang="pt-B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13823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Foto Panorâmica com Legend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os estilos de texto Mestres</a:t>
            </a:r>
          </a:p>
        </p:txBody>
      </p:sp>
      <p:sp>
        <p:nvSpPr>
          <p:cNvPr id="3" name="Date Placeholder 2"/>
          <p:cNvSpPr>
            <a:spLocks noGrp="1"/>
          </p:cNvSpPr>
          <p:nvPr>
            <p:ph type="dt" sz="half" idx="10"/>
          </p:nvPr>
        </p:nvSpPr>
        <p:spPr/>
        <p:txBody>
          <a:bodyPr/>
          <a:lstStyle/>
          <a:p>
            <a:fld id="{052222BA-8379-4139-AAFB-7F0300AB74C7}" type="datetimeFigureOut">
              <a:rPr lang="pt-BR" smtClean="0"/>
              <a:t>04/05/2020</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EF5FA6B8-9536-4B5D-AEAD-D8C46AF1E549}" type="slidenum">
              <a:rPr lang="pt-BR" smtClean="0"/>
              <a:t>‹nº›</a:t>
            </a:fld>
            <a:endParaRPr lang="pt-BR"/>
          </a:p>
        </p:txBody>
      </p:sp>
    </p:spTree>
    <p:extLst>
      <p:ext uri="{BB962C8B-B14F-4D97-AF65-F5344CB8AC3E}">
        <p14:creationId xmlns:p14="http://schemas.microsoft.com/office/powerpoint/2010/main" val="1401897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pt-BR"/>
              <a:t>Clique para editar o título Mestre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052222BA-8379-4139-AAFB-7F0300AB74C7}" type="datetimeFigureOut">
              <a:rPr lang="pt-BR" smtClean="0"/>
              <a:t>04/05/2020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EF5FA6B8-9536-4B5D-AEAD-D8C46AF1E549}" type="slidenum">
              <a:rPr lang="pt-BR" smtClean="0"/>
              <a:t>‹nº›</a:t>
            </a:fld>
            <a:endParaRPr lang="pt-BR"/>
          </a:p>
        </p:txBody>
      </p:sp>
    </p:spTree>
    <p:extLst>
      <p:ext uri="{BB962C8B-B14F-4D97-AF65-F5344CB8AC3E}">
        <p14:creationId xmlns:p14="http://schemas.microsoft.com/office/powerpoint/2010/main" val="32566405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pt-BR"/>
              <a:t>Clique para editar o título Mestre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os estilos de texto Mestres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052222BA-8379-4139-AAFB-7F0300AB74C7}" type="datetimeFigureOut">
              <a:rPr lang="pt-BR" smtClean="0"/>
              <a:t>04/05/2020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EF5FA6B8-9536-4B5D-AEAD-D8C46AF1E549}" type="slidenum">
              <a:rPr lang="pt-BR" smtClean="0"/>
              <a:t>‹nº›</a:t>
            </a:fld>
            <a:endParaRPr lang="pt-B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4696369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pt-BR"/>
              <a:t>Clique para editar o título Mestre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052222BA-8379-4139-AAFB-7F0300AB74C7}" type="datetimeFigureOut">
              <a:rPr lang="pt-BR" smtClean="0"/>
              <a:t>04/05/2020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EF5FA6B8-9536-4B5D-AEAD-D8C46AF1E549}" type="slidenum">
              <a:rPr lang="pt-BR" smtClean="0"/>
              <a:t>‹nº›</a:t>
            </a:fld>
            <a:endParaRPr lang="pt-BR"/>
          </a:p>
        </p:txBody>
      </p:sp>
    </p:spTree>
    <p:extLst>
      <p:ext uri="{BB962C8B-B14F-4D97-AF65-F5344CB8AC3E}">
        <p14:creationId xmlns:p14="http://schemas.microsoft.com/office/powerpoint/2010/main" val="6791615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pt-BR"/>
              <a:t>Clique para editar o título Mestre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pt-BR"/>
              <a:t>Clique para editar os estilos de texto Mestres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052222BA-8379-4139-AAFB-7F0300AB74C7}" type="datetimeFigureOut">
              <a:rPr lang="pt-BR" smtClean="0"/>
              <a:t>04/05/2020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EF5FA6B8-9536-4B5D-AEAD-D8C46AF1E549}" type="slidenum">
              <a:rPr lang="pt-BR" smtClean="0"/>
              <a:t>‹nº›</a:t>
            </a:fld>
            <a:endParaRPr lang="pt-B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4727109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pt-BR"/>
              <a:t>Clique para editar o título Mestre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pt-BR"/>
              <a:t>Clique para editar os estilos de texto Mestres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052222BA-8379-4139-AAFB-7F0300AB74C7}" type="datetimeFigureOut">
              <a:rPr lang="pt-BR" smtClean="0"/>
              <a:t>04/05/2020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EF5FA6B8-9536-4B5D-AEAD-D8C46AF1E549}" type="slidenum">
              <a:rPr lang="pt-BR" smtClean="0"/>
              <a:t>‹nº›</a:t>
            </a:fld>
            <a:endParaRPr lang="pt-BR"/>
          </a:p>
        </p:txBody>
      </p:sp>
    </p:spTree>
    <p:extLst>
      <p:ext uri="{BB962C8B-B14F-4D97-AF65-F5344CB8AC3E}">
        <p14:creationId xmlns:p14="http://schemas.microsoft.com/office/powerpoint/2010/main" val="33518918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ncho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052222BA-8379-4139-AAFB-7F0300AB74C7}" type="datetimeFigureOut">
              <a:rPr lang="pt-BR" smtClean="0"/>
              <a:t>04/05/2020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EF5FA6B8-9536-4B5D-AEAD-D8C46AF1E549}" type="slidenum">
              <a:rPr lang="pt-BR" smtClean="0"/>
              <a:t>‹nº›</a:t>
            </a:fld>
            <a:endParaRPr lang="pt-BR"/>
          </a:p>
        </p:txBody>
      </p:sp>
    </p:spTree>
    <p:extLst>
      <p:ext uri="{BB962C8B-B14F-4D97-AF65-F5344CB8AC3E}">
        <p14:creationId xmlns:p14="http://schemas.microsoft.com/office/powerpoint/2010/main" val="18722228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052222BA-8379-4139-AAFB-7F0300AB74C7}" type="datetimeFigureOut">
              <a:rPr lang="pt-BR" smtClean="0"/>
              <a:t>04/05/2020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EF5FA6B8-9536-4B5D-AEAD-D8C46AF1E549}" type="slidenum">
              <a:rPr lang="pt-BR" smtClean="0"/>
              <a:t>‹nº›</a:t>
            </a:fld>
            <a:endParaRPr lang="pt-BR"/>
          </a:p>
        </p:txBody>
      </p:sp>
    </p:spTree>
    <p:extLst>
      <p:ext uri="{BB962C8B-B14F-4D97-AF65-F5344CB8AC3E}">
        <p14:creationId xmlns:p14="http://schemas.microsoft.com/office/powerpoint/2010/main" val="2270080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nchor="ct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052222BA-8379-4139-AAFB-7F0300AB74C7}" type="datetimeFigureOut">
              <a:rPr lang="pt-BR" smtClean="0"/>
              <a:t>04/05/2020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EF5FA6B8-9536-4B5D-AEAD-D8C46AF1E549}" type="slidenum">
              <a:rPr lang="pt-BR" smtClean="0"/>
              <a:t>‹nº›</a:t>
            </a:fld>
            <a:endParaRPr lang="pt-BR"/>
          </a:p>
        </p:txBody>
      </p:sp>
    </p:spTree>
    <p:extLst>
      <p:ext uri="{BB962C8B-B14F-4D97-AF65-F5344CB8AC3E}">
        <p14:creationId xmlns:p14="http://schemas.microsoft.com/office/powerpoint/2010/main" val="2115359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pt-BR"/>
              <a:t>Clique para editar o título Mestre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052222BA-8379-4139-AAFB-7F0300AB74C7}" type="datetimeFigureOut">
              <a:rPr lang="pt-BR" smtClean="0"/>
              <a:t>04/05/2020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EF5FA6B8-9536-4B5D-AEAD-D8C46AF1E549}" type="slidenum">
              <a:rPr lang="pt-BR" smtClean="0"/>
              <a:t>‹nº›</a:t>
            </a:fld>
            <a:endParaRPr lang="pt-BR"/>
          </a:p>
        </p:txBody>
      </p:sp>
    </p:spTree>
    <p:extLst>
      <p:ext uri="{BB962C8B-B14F-4D97-AF65-F5344CB8AC3E}">
        <p14:creationId xmlns:p14="http://schemas.microsoft.com/office/powerpoint/2010/main" val="2453479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052222BA-8379-4139-AAFB-7F0300AB74C7}" type="datetimeFigureOut">
              <a:rPr lang="pt-BR" smtClean="0"/>
              <a:t>04/05/2020</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EF5FA6B8-9536-4B5D-AEAD-D8C46AF1E549}" type="slidenum">
              <a:rPr lang="pt-BR" smtClean="0"/>
              <a:t>‹nº›</a:t>
            </a:fld>
            <a:endParaRPr lang="pt-BR"/>
          </a:p>
        </p:txBody>
      </p:sp>
    </p:spTree>
    <p:extLst>
      <p:ext uri="{BB962C8B-B14F-4D97-AF65-F5344CB8AC3E}">
        <p14:creationId xmlns:p14="http://schemas.microsoft.com/office/powerpoint/2010/main" val="113098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a:t>Clique para editar o título Mestre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052222BA-8379-4139-AAFB-7F0300AB74C7}" type="datetimeFigureOut">
              <a:rPr lang="pt-BR" smtClean="0"/>
              <a:t>04/05/2020</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EF5FA6B8-9536-4B5D-AEAD-D8C46AF1E549}" type="slidenum">
              <a:rPr lang="pt-BR" smtClean="0"/>
              <a:t>‹nº›</a:t>
            </a:fld>
            <a:endParaRPr lang="pt-BR"/>
          </a:p>
        </p:txBody>
      </p:sp>
    </p:spTree>
    <p:extLst>
      <p:ext uri="{BB962C8B-B14F-4D97-AF65-F5344CB8AC3E}">
        <p14:creationId xmlns:p14="http://schemas.microsoft.com/office/powerpoint/2010/main" val="766834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052222BA-8379-4139-AAFB-7F0300AB74C7}" type="datetimeFigureOut">
              <a:rPr lang="pt-BR" smtClean="0"/>
              <a:t>04/05/2020</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EF5FA6B8-9536-4B5D-AEAD-D8C46AF1E549}" type="slidenum">
              <a:rPr lang="pt-BR" smtClean="0"/>
              <a:t>‹nº›</a:t>
            </a:fld>
            <a:endParaRPr lang="pt-BR"/>
          </a:p>
        </p:txBody>
      </p:sp>
    </p:spTree>
    <p:extLst>
      <p:ext uri="{BB962C8B-B14F-4D97-AF65-F5344CB8AC3E}">
        <p14:creationId xmlns:p14="http://schemas.microsoft.com/office/powerpoint/2010/main" val="2420627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2222BA-8379-4139-AAFB-7F0300AB74C7}" type="datetimeFigureOut">
              <a:rPr lang="pt-BR" smtClean="0"/>
              <a:t>04/05/2020</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EF5FA6B8-9536-4B5D-AEAD-D8C46AF1E549}" type="slidenum">
              <a:rPr lang="pt-BR" smtClean="0"/>
              <a:t>‹nº›</a:t>
            </a:fld>
            <a:endParaRPr lang="pt-BR"/>
          </a:p>
        </p:txBody>
      </p:sp>
    </p:spTree>
    <p:extLst>
      <p:ext uri="{BB962C8B-B14F-4D97-AF65-F5344CB8AC3E}">
        <p14:creationId xmlns:p14="http://schemas.microsoft.com/office/powerpoint/2010/main" val="3983622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pt-BR"/>
              <a:t>Clique para editar o título Mestre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052222BA-8379-4139-AAFB-7F0300AB74C7}" type="datetimeFigureOut">
              <a:rPr lang="pt-BR" smtClean="0"/>
              <a:t>04/05/2020</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EF5FA6B8-9536-4B5D-AEAD-D8C46AF1E549}" type="slidenum">
              <a:rPr lang="pt-BR" smtClean="0"/>
              <a:t>‹nº›</a:t>
            </a:fld>
            <a:endParaRPr lang="pt-BR"/>
          </a:p>
        </p:txBody>
      </p:sp>
    </p:spTree>
    <p:extLst>
      <p:ext uri="{BB962C8B-B14F-4D97-AF65-F5344CB8AC3E}">
        <p14:creationId xmlns:p14="http://schemas.microsoft.com/office/powerpoint/2010/main" val="4229974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pt-BR"/>
              <a:t>Clique para editar o título Mestre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052222BA-8379-4139-AAFB-7F0300AB74C7}" type="datetimeFigureOut">
              <a:rPr lang="pt-BR" smtClean="0"/>
              <a:t>04/05/2020</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EF5FA6B8-9536-4B5D-AEAD-D8C46AF1E549}" type="slidenum">
              <a:rPr lang="pt-BR" smtClean="0"/>
              <a:t>‹nº›</a:t>
            </a:fld>
            <a:endParaRPr lang="pt-BR"/>
          </a:p>
        </p:txBody>
      </p:sp>
    </p:spTree>
    <p:extLst>
      <p:ext uri="{BB962C8B-B14F-4D97-AF65-F5344CB8AC3E}">
        <p14:creationId xmlns:p14="http://schemas.microsoft.com/office/powerpoint/2010/main" val="3482890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052222BA-8379-4139-AAFB-7F0300AB74C7}" type="datetimeFigureOut">
              <a:rPr lang="pt-BR" smtClean="0"/>
              <a:t>04/05/2020</a:t>
            </a:fld>
            <a:endParaRPr lang="pt-B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pt-B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EF5FA6B8-9536-4B5D-AEAD-D8C46AF1E549}" type="slidenum">
              <a:rPr lang="pt-BR" smtClean="0"/>
              <a:t>‹nº›</a:t>
            </a:fld>
            <a:endParaRPr lang="pt-BR"/>
          </a:p>
        </p:txBody>
      </p:sp>
    </p:spTree>
    <p:extLst>
      <p:ext uri="{BB962C8B-B14F-4D97-AF65-F5344CB8AC3E}">
        <p14:creationId xmlns:p14="http://schemas.microsoft.com/office/powerpoint/2010/main" val="969412749"/>
      </p:ext>
    </p:extLst>
  </p:cSld>
  <p:clrMap bg1="dk1" tx1="lt1" bg2="dk2" tx2="lt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 id="2147483764" r:id="rId14"/>
    <p:sldLayoutId id="2147483765" r:id="rId15"/>
    <p:sldLayoutId id="2147483766" r:id="rId16"/>
    <p:sldLayoutId id="214748376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 Id="rId5" Type="http://schemas.openxmlformats.org/officeDocument/2006/relationships/image" Target="../media/image3.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a:extLst>
              <a:ext uri="{FF2B5EF4-FFF2-40B4-BE49-F238E27FC236}">
                <a16:creationId xmlns:a16="http://schemas.microsoft.com/office/drawing/2014/main" id="{5F68E267-A933-43BB-806B-B771D35F90D0}"/>
              </a:ext>
            </a:extLst>
          </p:cNvPr>
          <p:cNvPicPr>
            <a:picLocks noChangeAspect="1"/>
          </p:cNvPicPr>
          <p:nvPr/>
        </p:nvPicPr>
        <p:blipFill>
          <a:blip r:embed="rId2"/>
          <a:stretch>
            <a:fillRect/>
          </a:stretch>
        </p:blipFill>
        <p:spPr>
          <a:xfrm>
            <a:off x="-59365" y="-20081"/>
            <a:ext cx="12310730" cy="6828792"/>
          </a:xfrm>
          <a:prstGeom prst="rect">
            <a:avLst/>
          </a:prstGeom>
        </p:spPr>
      </p:pic>
      <p:sp>
        <p:nvSpPr>
          <p:cNvPr id="5" name="Retângulo 4">
            <a:extLst>
              <a:ext uri="{FF2B5EF4-FFF2-40B4-BE49-F238E27FC236}">
                <a16:creationId xmlns:a16="http://schemas.microsoft.com/office/drawing/2014/main" id="{EA740B76-0398-489B-97F3-426005DED86A}"/>
              </a:ext>
            </a:extLst>
          </p:cNvPr>
          <p:cNvSpPr/>
          <p:nvPr/>
        </p:nvSpPr>
        <p:spPr>
          <a:xfrm rot="19493838">
            <a:off x="389070" y="4904062"/>
            <a:ext cx="3744416" cy="369332"/>
          </a:xfrm>
          <a:prstGeom prst="rect">
            <a:avLst/>
          </a:prstGeom>
        </p:spPr>
        <p:txBody>
          <a:bodyPr wrap="square">
            <a:spAutoFit/>
          </a:bodyPr>
          <a:lstStyle/>
          <a:p>
            <a:r>
              <a:rPr lang="pt-BR" dirty="0">
                <a:latin typeface="Lucida Handwriting" panose="03010101010101010101" pitchFamily="66" charset="0"/>
              </a:rPr>
              <a:t>Professora Claudia Veloso</a:t>
            </a:r>
          </a:p>
        </p:txBody>
      </p:sp>
      <p:pic>
        <p:nvPicPr>
          <p:cNvPr id="6" name="Imagem 5">
            <a:extLst>
              <a:ext uri="{FF2B5EF4-FFF2-40B4-BE49-F238E27FC236}">
                <a16:creationId xmlns:a16="http://schemas.microsoft.com/office/drawing/2014/main" id="{FD240AC4-2574-4497-96A8-1DE4700B96CC}"/>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Lst>
          </a:blip>
          <a:stretch>
            <a:fillRect/>
          </a:stretch>
        </p:blipFill>
        <p:spPr>
          <a:xfrm>
            <a:off x="671556" y="3190438"/>
            <a:ext cx="2381250" cy="1924050"/>
          </a:xfrm>
          <a:prstGeom prst="rect">
            <a:avLst/>
          </a:prstGeom>
        </p:spPr>
      </p:pic>
      <p:pic>
        <p:nvPicPr>
          <p:cNvPr id="7" name="Imagem 6">
            <a:extLst>
              <a:ext uri="{FF2B5EF4-FFF2-40B4-BE49-F238E27FC236}">
                <a16:creationId xmlns:a16="http://schemas.microsoft.com/office/drawing/2014/main" id="{D50E85ED-0EDE-4835-95CA-F87EA5037692}"/>
              </a:ext>
            </a:extLst>
          </p:cNvPr>
          <p:cNvPicPr>
            <a:picLocks noChangeAspect="1"/>
          </p:cNvPicPr>
          <p:nvPr/>
        </p:nvPicPr>
        <p:blipFill>
          <a:blip r:embed="rId5"/>
          <a:stretch>
            <a:fillRect/>
          </a:stretch>
        </p:blipFill>
        <p:spPr>
          <a:xfrm>
            <a:off x="697587" y="541590"/>
            <a:ext cx="2828925" cy="1619250"/>
          </a:xfrm>
          <a:prstGeom prst="rect">
            <a:avLst/>
          </a:prstGeom>
        </p:spPr>
      </p:pic>
    </p:spTree>
    <p:extLst>
      <p:ext uri="{BB962C8B-B14F-4D97-AF65-F5344CB8AC3E}">
        <p14:creationId xmlns:p14="http://schemas.microsoft.com/office/powerpoint/2010/main" val="1834761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D90B69AF-16C2-4EFA-8EEF-71B01101DEAD}"/>
              </a:ext>
            </a:extLst>
          </p:cNvPr>
          <p:cNvSpPr/>
          <p:nvPr/>
        </p:nvSpPr>
        <p:spPr>
          <a:xfrm>
            <a:off x="1055440" y="1268760"/>
            <a:ext cx="9577064" cy="3785652"/>
          </a:xfrm>
          <a:prstGeom prst="rect">
            <a:avLst/>
          </a:prstGeom>
        </p:spPr>
        <p:txBody>
          <a:bodyPr wrap="square">
            <a:spAutoFit/>
          </a:bodyPr>
          <a:lstStyle/>
          <a:p>
            <a:pPr algn="just"/>
            <a:r>
              <a:rPr lang="pt-BR" sz="2000" dirty="0">
                <a:latin typeface="Arial" panose="020B0604020202020204" pitchFamily="34" charset="0"/>
                <a:cs typeface="Arial" panose="020B0604020202020204" pitchFamily="34" charset="0"/>
              </a:rPr>
              <a:t>A </a:t>
            </a:r>
            <a:r>
              <a:rPr lang="pt-BR" sz="2000" b="1" dirty="0">
                <a:latin typeface="Arial" panose="020B0604020202020204" pitchFamily="34" charset="0"/>
                <a:cs typeface="Arial" panose="020B0604020202020204" pitchFamily="34" charset="0"/>
              </a:rPr>
              <a:t>Notícia</a:t>
            </a:r>
            <a:r>
              <a:rPr lang="pt-BR" sz="2000" dirty="0">
                <a:latin typeface="Arial" panose="020B0604020202020204" pitchFamily="34" charset="0"/>
                <a:cs typeface="Arial" panose="020B0604020202020204" pitchFamily="34" charset="0"/>
              </a:rPr>
              <a:t> é um gênero textual jornalístico e não literário que está presente em nosso dia a dia. Trata-se, portanto, de um </a:t>
            </a:r>
            <a:r>
              <a:rPr lang="pt-BR" sz="2000" b="1" dirty="0">
                <a:latin typeface="Arial" panose="020B0604020202020204" pitchFamily="34" charset="0"/>
                <a:cs typeface="Arial" panose="020B0604020202020204" pitchFamily="34" charset="0"/>
              </a:rPr>
              <a:t>texto informativo </a:t>
            </a:r>
            <a:r>
              <a:rPr lang="pt-BR" sz="2000" dirty="0">
                <a:latin typeface="Arial" panose="020B0604020202020204" pitchFamily="34" charset="0"/>
                <a:cs typeface="Arial" panose="020B0604020202020204" pitchFamily="34" charset="0"/>
              </a:rPr>
              <a:t>sobre um tema atual ou algum acontecimento real, veiculado pelos principais meios de comunicação: jornais, revistas, meios televisivos, rádio, internet, dentre outros. </a:t>
            </a:r>
          </a:p>
          <a:p>
            <a:pPr algn="just"/>
            <a:endParaRPr lang="pt-BR" sz="2000" dirty="0">
              <a:latin typeface="Arial" panose="020B0604020202020204" pitchFamily="34" charset="0"/>
              <a:cs typeface="Arial" panose="020B0604020202020204" pitchFamily="34" charset="0"/>
            </a:endParaRPr>
          </a:p>
          <a:p>
            <a:pPr algn="just"/>
            <a:r>
              <a:rPr lang="pt-BR" sz="2000" b="1" dirty="0">
                <a:latin typeface="Arial" panose="020B0604020202020204" pitchFamily="34" charset="0"/>
                <a:cs typeface="Arial" panose="020B0604020202020204" pitchFamily="34" charset="0"/>
              </a:rPr>
              <a:t>Características da Notícia </a:t>
            </a:r>
          </a:p>
          <a:p>
            <a:pPr algn="just"/>
            <a:r>
              <a:rPr lang="pt-BR" sz="2000" dirty="0">
                <a:latin typeface="Arial" panose="020B0604020202020204" pitchFamily="34" charset="0"/>
                <a:cs typeface="Arial" panose="020B0604020202020204" pitchFamily="34" charset="0"/>
              </a:rPr>
              <a:t>●Possui um cunho informativo; </a:t>
            </a:r>
          </a:p>
          <a:p>
            <a:pPr algn="just"/>
            <a:r>
              <a:rPr lang="pt-BR" sz="2000" dirty="0">
                <a:latin typeface="Arial" panose="020B0604020202020204" pitchFamily="34" charset="0"/>
                <a:cs typeface="Arial" panose="020B0604020202020204" pitchFamily="34" charset="0"/>
              </a:rPr>
              <a:t>●É relativamente curta; </a:t>
            </a:r>
          </a:p>
          <a:p>
            <a:pPr algn="just"/>
            <a:r>
              <a:rPr lang="pt-BR" sz="2000" dirty="0">
                <a:latin typeface="Arial" panose="020B0604020202020204" pitchFamily="34" charset="0"/>
                <a:cs typeface="Arial" panose="020B0604020202020204" pitchFamily="34" charset="0"/>
              </a:rPr>
              <a:t>●Apresenta linguagem formal, clara e objetiva; </a:t>
            </a:r>
          </a:p>
          <a:p>
            <a:pPr algn="just"/>
            <a:r>
              <a:rPr lang="pt-BR" sz="2000" dirty="0">
                <a:latin typeface="Arial" panose="020B0604020202020204" pitchFamily="34" charset="0"/>
                <a:cs typeface="Arial" panose="020B0604020202020204" pitchFamily="34" charset="0"/>
              </a:rPr>
              <a:t>●Possui títulos (principal e auxiliar); </a:t>
            </a:r>
          </a:p>
          <a:p>
            <a:pPr algn="just"/>
            <a:r>
              <a:rPr lang="pt-BR" sz="2000" dirty="0">
                <a:latin typeface="Arial" panose="020B0604020202020204" pitchFamily="34" charset="0"/>
                <a:cs typeface="Arial" panose="020B0604020202020204" pitchFamily="34" charset="0"/>
              </a:rPr>
              <a:t>●Faz uso da terceira pessoa (impessoal); </a:t>
            </a:r>
          </a:p>
          <a:p>
            <a:pPr algn="just"/>
            <a:r>
              <a:rPr lang="pt-BR" sz="2000" dirty="0">
                <a:latin typeface="Arial" panose="020B0604020202020204" pitchFamily="34" charset="0"/>
                <a:cs typeface="Arial" panose="020B0604020202020204" pitchFamily="34" charset="0"/>
              </a:rPr>
              <a:t>●Baseia-se em fatos atuais e cotidianos. </a:t>
            </a:r>
            <a:endParaRPr lang="pt-B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88058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1DDC10F1-3BBD-4214-8F67-95B3FE9B3E05}"/>
              </a:ext>
            </a:extLst>
          </p:cNvPr>
          <p:cNvSpPr/>
          <p:nvPr/>
        </p:nvSpPr>
        <p:spPr>
          <a:xfrm>
            <a:off x="911424" y="1228397"/>
            <a:ext cx="10585176" cy="4401205"/>
          </a:xfrm>
          <a:prstGeom prst="rect">
            <a:avLst/>
          </a:prstGeom>
        </p:spPr>
        <p:txBody>
          <a:bodyPr wrap="square">
            <a:spAutoFit/>
          </a:bodyPr>
          <a:lstStyle/>
          <a:p>
            <a:r>
              <a:rPr lang="pt-BR" sz="2000" b="1" dirty="0">
                <a:latin typeface="Arial" panose="020B0604020202020204" pitchFamily="34" charset="0"/>
                <a:cs typeface="Arial" panose="020B0604020202020204" pitchFamily="34" charset="0"/>
              </a:rPr>
              <a:t>Estrutura e Exemplo de Notícia </a:t>
            </a:r>
          </a:p>
          <a:p>
            <a:endParaRPr lang="pt-BR" sz="2000" dirty="0">
              <a:latin typeface="Arial" panose="020B0604020202020204" pitchFamily="34" charset="0"/>
              <a:cs typeface="Arial" panose="020B0604020202020204" pitchFamily="34" charset="0"/>
            </a:endParaRPr>
          </a:p>
          <a:p>
            <a:r>
              <a:rPr lang="pt-BR" sz="2000" dirty="0">
                <a:latin typeface="Arial" panose="020B0604020202020204" pitchFamily="34" charset="0"/>
                <a:cs typeface="Arial" panose="020B0604020202020204" pitchFamily="34" charset="0"/>
              </a:rPr>
              <a:t>Geralmente as notícias seguem uma estrutura básica, dividida em: </a:t>
            </a:r>
          </a:p>
          <a:p>
            <a:endParaRPr lang="pt-BR" sz="2000" dirty="0">
              <a:latin typeface="Arial" panose="020B0604020202020204" pitchFamily="34" charset="0"/>
              <a:cs typeface="Arial" panose="020B0604020202020204" pitchFamily="34" charset="0"/>
            </a:endParaRPr>
          </a:p>
          <a:p>
            <a:r>
              <a:rPr lang="pt-BR" sz="2000" b="1" dirty="0">
                <a:latin typeface="Arial" panose="020B0604020202020204" pitchFamily="34" charset="0"/>
                <a:cs typeface="Arial" panose="020B0604020202020204" pitchFamily="34" charset="0"/>
              </a:rPr>
              <a:t>Título Principal e Título Auxiliar </a:t>
            </a:r>
          </a:p>
          <a:p>
            <a:endParaRPr lang="pt-BR" sz="2000" b="1" dirty="0">
              <a:latin typeface="Arial" panose="020B0604020202020204" pitchFamily="34" charset="0"/>
              <a:cs typeface="Arial" panose="020B0604020202020204" pitchFamily="34" charset="0"/>
            </a:endParaRPr>
          </a:p>
          <a:p>
            <a:r>
              <a:rPr lang="pt-BR" sz="2000" dirty="0">
                <a:latin typeface="Arial" panose="020B0604020202020204" pitchFamily="34" charset="0"/>
                <a:cs typeface="Arial" panose="020B0604020202020204" pitchFamily="34" charset="0"/>
              </a:rPr>
              <a:t>A notícia é formada por dois títulos, ou seja, um principal, também chamado de Manchete, que sintetiza o tema que será abordado, e outro, o subtítulo, o qual auxilia o entendimento do título principal, ou seja, é um recorte do assunto que será explorado. Por exemplo: </a:t>
            </a:r>
          </a:p>
          <a:p>
            <a:endParaRPr lang="pt-BR" sz="2000" dirty="0">
              <a:latin typeface="Arial" panose="020B0604020202020204" pitchFamily="34" charset="0"/>
              <a:cs typeface="Arial" panose="020B0604020202020204" pitchFamily="34" charset="0"/>
            </a:endParaRPr>
          </a:p>
          <a:p>
            <a:r>
              <a:rPr lang="pt-BR" sz="2000" b="1" dirty="0">
                <a:latin typeface="Arial" panose="020B0604020202020204" pitchFamily="34" charset="0"/>
                <a:cs typeface="Arial" panose="020B0604020202020204" pitchFamily="34" charset="0"/>
              </a:rPr>
              <a:t>Feira do Livro de Brasília comemora crescimento na literatura infantil </a:t>
            </a:r>
          </a:p>
          <a:p>
            <a:r>
              <a:rPr lang="pt-BR" sz="2000" dirty="0">
                <a:latin typeface="Arial" panose="020B0604020202020204" pitchFamily="34" charset="0"/>
                <a:cs typeface="Arial" panose="020B0604020202020204" pitchFamily="34" charset="0"/>
              </a:rPr>
              <a:t>(Título Principal/Manchete) </a:t>
            </a:r>
          </a:p>
          <a:p>
            <a:r>
              <a:rPr lang="pt-BR" sz="2000" b="1" dirty="0">
                <a:latin typeface="Arial" panose="020B0604020202020204" pitchFamily="34" charset="0"/>
                <a:cs typeface="Arial" panose="020B0604020202020204" pitchFamily="34" charset="0"/>
              </a:rPr>
              <a:t>Evento está na 34ª edição e começa nesta sexta; entrada gratuita. </a:t>
            </a:r>
          </a:p>
          <a:p>
            <a:r>
              <a:rPr lang="pt-BR" sz="2000" dirty="0">
                <a:latin typeface="Arial" panose="020B0604020202020204" pitchFamily="34" charset="0"/>
                <a:cs typeface="Arial" panose="020B0604020202020204" pitchFamily="34" charset="0"/>
              </a:rPr>
              <a:t>(Título Auxiliar/ Subtítulo)</a:t>
            </a:r>
          </a:p>
        </p:txBody>
      </p:sp>
    </p:spTree>
    <p:extLst>
      <p:ext uri="{BB962C8B-B14F-4D97-AF65-F5344CB8AC3E}">
        <p14:creationId xmlns:p14="http://schemas.microsoft.com/office/powerpoint/2010/main" val="187704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E747BAF5-1296-4558-A929-A91E775133E4}"/>
              </a:ext>
            </a:extLst>
          </p:cNvPr>
          <p:cNvSpPr/>
          <p:nvPr/>
        </p:nvSpPr>
        <p:spPr>
          <a:xfrm>
            <a:off x="1199456" y="1859340"/>
            <a:ext cx="9649072" cy="3785652"/>
          </a:xfrm>
          <a:prstGeom prst="rect">
            <a:avLst/>
          </a:prstGeom>
        </p:spPr>
        <p:txBody>
          <a:bodyPr wrap="square">
            <a:spAutoFit/>
          </a:bodyPr>
          <a:lstStyle/>
          <a:p>
            <a:pPr algn="just"/>
            <a:r>
              <a:rPr lang="pt-BR" sz="2000" b="1" dirty="0">
                <a:latin typeface="Arial" panose="020B0604020202020204" pitchFamily="34" charset="0"/>
                <a:cs typeface="Arial" panose="020B0604020202020204" pitchFamily="34" charset="0"/>
              </a:rPr>
              <a:t>Lide</a:t>
            </a:r>
            <a:r>
              <a:rPr lang="pt-BR" sz="2000" dirty="0">
                <a:latin typeface="Arial" panose="020B0604020202020204" pitchFamily="34" charset="0"/>
                <a:cs typeface="Arial" panose="020B0604020202020204" pitchFamily="34" charset="0"/>
              </a:rPr>
              <a:t> </a:t>
            </a:r>
          </a:p>
          <a:p>
            <a:pPr algn="just"/>
            <a:r>
              <a:rPr lang="pt-BR" sz="2000" dirty="0">
                <a:latin typeface="Arial" panose="020B0604020202020204" pitchFamily="34" charset="0"/>
                <a:cs typeface="Arial" panose="020B0604020202020204" pitchFamily="34" charset="0"/>
              </a:rPr>
              <a:t>    Na linguagem jornalística, o Lide corresponde à introdução da notícia, portanto, trata-se do primeiro parágrafo que responderá às perguntas: </a:t>
            </a:r>
            <a:r>
              <a:rPr lang="pt-BR" sz="2000" b="1" dirty="0">
                <a:latin typeface="Arial" panose="020B0604020202020204" pitchFamily="34" charset="0"/>
                <a:cs typeface="Arial" panose="020B0604020202020204" pitchFamily="34" charset="0"/>
              </a:rPr>
              <a:t>O Quê? Quem? Quando? Onde? Como? Por quê?</a:t>
            </a:r>
          </a:p>
          <a:p>
            <a:pPr algn="just"/>
            <a:endParaRPr lang="pt-BR" sz="2000" dirty="0">
              <a:latin typeface="Arial" panose="020B0604020202020204" pitchFamily="34" charset="0"/>
              <a:cs typeface="Arial" panose="020B0604020202020204" pitchFamily="34" charset="0"/>
            </a:endParaRPr>
          </a:p>
          <a:p>
            <a:pPr algn="just"/>
            <a:r>
              <a:rPr lang="pt-BR" sz="2000" dirty="0">
                <a:latin typeface="Arial" panose="020B0604020202020204" pitchFamily="34" charset="0"/>
                <a:cs typeface="Arial" panose="020B0604020202020204" pitchFamily="34" charset="0"/>
              </a:rPr>
              <a:t>     Trata-se de um parágrafo em que todas as informações que estarão contidas na notícia deverão aparecer. É uma ferramenta muito importante, visto que desperta a atenção do leitor para a leitura da notícia. Segue abaixo um exemplo: </a:t>
            </a:r>
          </a:p>
          <a:p>
            <a:pPr algn="just"/>
            <a:endParaRPr lang="pt-BR" sz="2000" dirty="0">
              <a:latin typeface="Arial" panose="020B0604020202020204" pitchFamily="34" charset="0"/>
              <a:cs typeface="Arial" panose="020B0604020202020204" pitchFamily="34" charset="0"/>
            </a:endParaRPr>
          </a:p>
          <a:p>
            <a:pPr algn="just"/>
            <a:r>
              <a:rPr lang="pt-BR" sz="2000" i="1" dirty="0">
                <a:latin typeface="Arial" panose="020B0604020202020204" pitchFamily="34" charset="0"/>
                <a:cs typeface="Arial" panose="020B0604020202020204" pitchFamily="34" charset="0"/>
              </a:rPr>
              <a:t>     Começa na próxima sexta-feira (8), e vai até o dia 17 de junho, a 34ª edição da Feira do Livro de Brasília. Com entrada gratuita, o evento pretende comemorar o crescimento das vendas de literatura infantil. </a:t>
            </a:r>
          </a:p>
        </p:txBody>
      </p:sp>
    </p:spTree>
    <p:extLst>
      <p:ext uri="{BB962C8B-B14F-4D97-AF65-F5344CB8AC3E}">
        <p14:creationId xmlns:p14="http://schemas.microsoft.com/office/powerpoint/2010/main" val="12835501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C065F239-081D-42CD-B1AB-0B8865954DFD}"/>
              </a:ext>
            </a:extLst>
          </p:cNvPr>
          <p:cNvSpPr/>
          <p:nvPr/>
        </p:nvSpPr>
        <p:spPr>
          <a:xfrm>
            <a:off x="1055440" y="1628800"/>
            <a:ext cx="9721080" cy="4708981"/>
          </a:xfrm>
          <a:prstGeom prst="rect">
            <a:avLst/>
          </a:prstGeom>
        </p:spPr>
        <p:txBody>
          <a:bodyPr wrap="square">
            <a:spAutoFit/>
          </a:bodyPr>
          <a:lstStyle/>
          <a:p>
            <a:pPr algn="just"/>
            <a:r>
              <a:rPr lang="pt-BR" sz="2000" b="1" dirty="0">
                <a:latin typeface="Arial" panose="020B0604020202020204" pitchFamily="34" charset="0"/>
                <a:cs typeface="Arial" panose="020B0604020202020204" pitchFamily="34" charset="0"/>
              </a:rPr>
              <a:t>Corpo da Notícia </a:t>
            </a:r>
          </a:p>
          <a:p>
            <a:pPr algn="just"/>
            <a:r>
              <a:rPr lang="pt-BR" sz="2000" dirty="0">
                <a:latin typeface="Arial" panose="020B0604020202020204" pitchFamily="34" charset="0"/>
                <a:cs typeface="Arial" panose="020B0604020202020204" pitchFamily="34" charset="0"/>
              </a:rPr>
              <a:t>Nessa parte, será apresentada a notícia com descrições mais detalhadas. Segue abaixo um exemplo: </a:t>
            </a:r>
          </a:p>
          <a:p>
            <a:pPr algn="just"/>
            <a:endParaRPr lang="pt-BR" sz="2000" dirty="0">
              <a:latin typeface="Arial" panose="020B0604020202020204" pitchFamily="34" charset="0"/>
              <a:cs typeface="Arial" panose="020B0604020202020204" pitchFamily="34" charset="0"/>
            </a:endParaRPr>
          </a:p>
          <a:p>
            <a:pPr algn="just"/>
            <a:r>
              <a:rPr lang="pt-BR" sz="2000" dirty="0">
                <a:latin typeface="Arial" panose="020B0604020202020204" pitchFamily="34" charset="0"/>
                <a:cs typeface="Arial" panose="020B0604020202020204" pitchFamily="34" charset="0"/>
              </a:rPr>
              <a:t>     De acordo com os editores, em 2016, na comparação com o ano anterior, houve um aumento de 28% na comercialização de livros para crianças. Já o mercado livreiro, como um todo, teve uma queda de 9,7% nas vendas. </a:t>
            </a:r>
          </a:p>
          <a:p>
            <a:pPr algn="just"/>
            <a:endParaRPr lang="pt-BR" sz="2000" dirty="0">
              <a:latin typeface="Arial" panose="020B0604020202020204" pitchFamily="34" charset="0"/>
              <a:cs typeface="Arial" panose="020B0604020202020204" pitchFamily="34" charset="0"/>
            </a:endParaRPr>
          </a:p>
          <a:p>
            <a:pPr algn="just"/>
            <a:r>
              <a:rPr lang="pt-BR" sz="2000" dirty="0">
                <a:latin typeface="Arial" panose="020B0604020202020204" pitchFamily="34" charset="0"/>
                <a:cs typeface="Arial" panose="020B0604020202020204" pitchFamily="34" charset="0"/>
              </a:rPr>
              <a:t>    Os organizadores dizem que a popularização da leitura, desde a infância, e o acesso aos livros são essenciais para que o gosto pela literatura cresça ainda mais. Entre os homenageados e convidados deste ano, estão a escritora Ana Maria Machado e o ator Lázaro Ramos. Ele, além de apresentar um musical, irá lançar um novo livro infantil(...) </a:t>
            </a:r>
          </a:p>
          <a:p>
            <a:pPr algn="just"/>
            <a:r>
              <a:rPr lang="pt-BR" sz="2000" b="1" i="1" dirty="0">
                <a:latin typeface="Arial" panose="020B0604020202020204" pitchFamily="34" charset="0"/>
                <a:cs typeface="Arial" panose="020B0604020202020204" pitchFamily="34" charset="0"/>
              </a:rPr>
              <a:t>https://g1.globo.com/df/distrito-federal/noticia/feira-do-livro-de-brasilia-comemora-crescimento-na-literatura-infantil.ghtml</a:t>
            </a:r>
          </a:p>
        </p:txBody>
      </p:sp>
    </p:spTree>
    <p:extLst>
      <p:ext uri="{BB962C8B-B14F-4D97-AF65-F5344CB8AC3E}">
        <p14:creationId xmlns:p14="http://schemas.microsoft.com/office/powerpoint/2010/main" val="2256940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a:extLst>
              <a:ext uri="{FF2B5EF4-FFF2-40B4-BE49-F238E27FC236}">
                <a16:creationId xmlns:a16="http://schemas.microsoft.com/office/drawing/2014/main" id="{7C6542FD-62BA-4B9A-A13B-5E5895C844FB}"/>
              </a:ext>
            </a:extLst>
          </p:cNvPr>
          <p:cNvSpPr/>
          <p:nvPr/>
        </p:nvSpPr>
        <p:spPr>
          <a:xfrm>
            <a:off x="1127448" y="1228397"/>
            <a:ext cx="10297144" cy="4401205"/>
          </a:xfrm>
          <a:prstGeom prst="rect">
            <a:avLst/>
          </a:prstGeom>
        </p:spPr>
        <p:txBody>
          <a:bodyPr wrap="square">
            <a:spAutoFit/>
          </a:bodyPr>
          <a:lstStyle/>
          <a:p>
            <a:r>
              <a:rPr lang="pt-BR" sz="2000" dirty="0">
                <a:latin typeface="Arial" panose="020B0604020202020204" pitchFamily="34" charset="0"/>
                <a:cs typeface="Arial" panose="020B0604020202020204" pitchFamily="34" charset="0"/>
              </a:rPr>
              <a:t>Leia o texto: </a:t>
            </a:r>
          </a:p>
          <a:p>
            <a:pPr algn="just"/>
            <a:r>
              <a:rPr lang="pt-BR" sz="2000" dirty="0">
                <a:latin typeface="Arial" panose="020B0604020202020204" pitchFamily="34" charset="0"/>
                <a:cs typeface="Arial" panose="020B0604020202020204" pitchFamily="34" charset="0"/>
              </a:rPr>
              <a:t>      Ler e estudar: é comum tentar relacionar as duas atividades, que não são nem exclusivas, nem estão obrigatoriamente atreladas. Pode-se estudar sem ler, da mesma forma que podemos ler sem estudar. Ao analisarmos uma célula num microscópio, ou realizarmos experimentos como diferentes corpos num laboratório de física, estamos estudando. Ao lermos uma carta de amor, não. Quando lemos o jornal diário, não estamos estudando, mas, sim, informando-nos, o que é muito diferente. </a:t>
            </a:r>
          </a:p>
          <a:p>
            <a:pPr algn="just"/>
            <a:r>
              <a:rPr lang="pt-BR" sz="2000" dirty="0">
                <a:latin typeface="Arial" panose="020B0604020202020204" pitchFamily="34" charset="0"/>
                <a:cs typeface="Arial" panose="020B0604020202020204" pitchFamily="34" charset="0"/>
              </a:rPr>
              <a:t>     Nem toda informação nos leva ao conhecimento, o estudo, sim. Por um lado, a informação é fundamental para o estudo, e muitas vezes é gerada em consequência deste. A informação, na maioria das vezes, é também preservada através da palavra escrita. Mas é aí que para a relação entre leitura e estudo. A leitura é uma das ferramentas para o estudo e, quando bem aplicada, é, sem dúvida, uma das principais. Talvez a afirmação que possa ser feita é: “Ler é importante ao estudo!” (Francisco </a:t>
            </a:r>
            <a:r>
              <a:rPr lang="pt-BR" sz="2000" dirty="0" err="1">
                <a:latin typeface="Arial" panose="020B0604020202020204" pitchFamily="34" charset="0"/>
                <a:cs typeface="Arial" panose="020B0604020202020204" pitchFamily="34" charset="0"/>
              </a:rPr>
              <a:t>Millarch</a:t>
            </a:r>
            <a:r>
              <a:rPr lang="pt-BR" sz="2000" dirty="0">
                <a:latin typeface="Arial" panose="020B0604020202020204" pitchFamily="34" charset="0"/>
                <a:cs typeface="Arial" panose="020B0604020202020204" pitchFamily="34" charset="0"/>
              </a:rPr>
              <a:t>. Brasil20.org )</a:t>
            </a:r>
          </a:p>
        </p:txBody>
      </p:sp>
    </p:spTree>
    <p:extLst>
      <p:ext uri="{BB962C8B-B14F-4D97-AF65-F5344CB8AC3E}">
        <p14:creationId xmlns:p14="http://schemas.microsoft.com/office/powerpoint/2010/main" val="2475568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2D737998-2B30-4611-B0AE-2551113E248F}"/>
              </a:ext>
            </a:extLst>
          </p:cNvPr>
          <p:cNvSpPr/>
          <p:nvPr/>
        </p:nvSpPr>
        <p:spPr>
          <a:xfrm>
            <a:off x="1127448" y="764704"/>
            <a:ext cx="10297144" cy="4678204"/>
          </a:xfrm>
          <a:prstGeom prst="rect">
            <a:avLst/>
          </a:prstGeom>
        </p:spPr>
        <p:txBody>
          <a:bodyPr wrap="square">
            <a:spAutoFit/>
          </a:bodyPr>
          <a:lstStyle/>
          <a:p>
            <a:pPr algn="ctr"/>
            <a:r>
              <a:rPr lang="pt-BR" sz="2000" b="1" dirty="0">
                <a:latin typeface="Arial" panose="020B0604020202020204" pitchFamily="34" charset="0"/>
                <a:cs typeface="Arial" panose="020B0604020202020204" pitchFamily="34" charset="0"/>
              </a:rPr>
              <a:t>Proposta de Redação </a:t>
            </a:r>
          </a:p>
          <a:p>
            <a:r>
              <a:rPr lang="pt-BR" sz="2000" dirty="0">
                <a:latin typeface="Arial" panose="020B0604020202020204" pitchFamily="34" charset="0"/>
                <a:cs typeface="Arial" panose="020B0604020202020204" pitchFamily="34" charset="0"/>
              </a:rPr>
              <a:t>Agora é sua vez! A partir da leitura do texto </a:t>
            </a:r>
            <a:r>
              <a:rPr lang="pt-BR" sz="2000" dirty="0" err="1">
                <a:latin typeface="Arial" panose="020B0604020202020204" pitchFamily="34" charset="0"/>
                <a:cs typeface="Arial" panose="020B0604020202020204" pitchFamily="34" charset="0"/>
              </a:rPr>
              <a:t>motivadore</a:t>
            </a:r>
            <a:r>
              <a:rPr lang="pt-BR" sz="2000" dirty="0">
                <a:latin typeface="Arial" panose="020B0604020202020204" pitchFamily="34" charset="0"/>
                <a:cs typeface="Arial" panose="020B0604020202020204" pitchFamily="34" charset="0"/>
              </a:rPr>
              <a:t>, produza uma notícia para uma revista </a:t>
            </a:r>
            <a:r>
              <a:rPr lang="pt-BR" sz="2000" dirty="0" err="1">
                <a:latin typeface="Arial" panose="020B0604020202020204" pitchFamily="34" charset="0"/>
                <a:cs typeface="Arial" panose="020B0604020202020204" pitchFamily="34" charset="0"/>
              </a:rPr>
              <a:t>Teen</a:t>
            </a:r>
            <a:r>
              <a:rPr lang="pt-BR" sz="2000" dirty="0">
                <a:latin typeface="Arial" panose="020B0604020202020204" pitchFamily="34" charset="0"/>
                <a:cs typeface="Arial" panose="020B0604020202020204" pitchFamily="34" charset="0"/>
              </a:rPr>
              <a:t> com a seguinte manchete: </a:t>
            </a:r>
            <a:r>
              <a:rPr lang="pt-BR" sz="2000" b="1" dirty="0">
                <a:latin typeface="Arial" panose="020B0604020202020204" pitchFamily="34" charset="0"/>
                <a:cs typeface="Arial" panose="020B0604020202020204" pitchFamily="34" charset="0"/>
              </a:rPr>
              <a:t>SURGE UM NOVO MODELO DE LEITOR</a:t>
            </a:r>
            <a:r>
              <a:rPr lang="pt-BR" sz="2000" dirty="0">
                <a:latin typeface="Arial" panose="020B0604020202020204" pitchFamily="34" charset="0"/>
                <a:cs typeface="Arial" panose="020B0604020202020204" pitchFamily="34" charset="0"/>
              </a:rPr>
              <a:t>. </a:t>
            </a:r>
          </a:p>
          <a:p>
            <a:endParaRPr lang="pt-BR" sz="2000" dirty="0">
              <a:latin typeface="Arial" panose="020B0604020202020204" pitchFamily="34" charset="0"/>
              <a:cs typeface="Arial" panose="020B0604020202020204" pitchFamily="34" charset="0"/>
            </a:endParaRPr>
          </a:p>
          <a:p>
            <a:r>
              <a:rPr lang="pt-BR" sz="2000" dirty="0">
                <a:latin typeface="Arial" panose="020B0604020202020204" pitchFamily="34" charset="0"/>
                <a:cs typeface="Arial" panose="020B0604020202020204" pitchFamily="34" charset="0"/>
              </a:rPr>
              <a:t>Lembre-se: </a:t>
            </a:r>
          </a:p>
          <a:p>
            <a:r>
              <a:rPr lang="pt-BR" sz="2000" dirty="0">
                <a:latin typeface="Arial" panose="020B0604020202020204" pitchFamily="34" charset="0"/>
                <a:cs typeface="Arial" panose="020B0604020202020204" pitchFamily="34" charset="0"/>
              </a:rPr>
              <a:t>● O lide deve aparecer nos primeiros períodos do texto e apresentar, de modo claro, algumas informações essenciais para o leitor (o quê, quem, quando, onde, como, por quê). </a:t>
            </a:r>
          </a:p>
          <a:p>
            <a:r>
              <a:rPr lang="pt-BR" sz="2000" dirty="0">
                <a:latin typeface="Arial" panose="020B0604020202020204" pitchFamily="34" charset="0"/>
                <a:cs typeface="Arial" panose="020B0604020202020204" pitchFamily="34" charset="0"/>
              </a:rPr>
              <a:t>● Se for necessário incluir opiniões ou pontos de vista particulares, lembre-se de fazer corretamente o uso das aspas para marcar a citação de alguém. </a:t>
            </a:r>
          </a:p>
          <a:p>
            <a:r>
              <a:rPr lang="pt-BR" sz="2000" dirty="0">
                <a:latin typeface="Arial" panose="020B0604020202020204" pitchFamily="34" charset="0"/>
                <a:cs typeface="Arial" panose="020B0604020202020204" pitchFamily="34" charset="0"/>
              </a:rPr>
              <a:t>●Utilize uma linguagem formal, e evite, portanto, o uso de estruturas que marcam a oralidade. Seja imparcial, objetivo e claro, além de criativo. </a:t>
            </a:r>
          </a:p>
          <a:p>
            <a:r>
              <a:rPr lang="pt-BR" sz="2000" dirty="0">
                <a:latin typeface="Arial" panose="020B0604020202020204" pitchFamily="34" charset="0"/>
                <a:cs typeface="Arial" panose="020B0604020202020204" pitchFamily="34" charset="0"/>
              </a:rPr>
              <a:t>●Use de 20 a 25 linhas para elaboração do texto. </a:t>
            </a:r>
          </a:p>
          <a:p>
            <a:endParaRPr lang="pt-BR" sz="2000" dirty="0">
              <a:latin typeface="Arial" panose="020B0604020202020204" pitchFamily="34" charset="0"/>
              <a:cs typeface="Arial" panose="020B0604020202020204" pitchFamily="34" charset="0"/>
            </a:endParaRPr>
          </a:p>
          <a:p>
            <a:r>
              <a:rPr lang="pt-BR" sz="2000" dirty="0">
                <a:latin typeface="Arial" panose="020B0604020202020204" pitchFamily="34" charset="0"/>
                <a:cs typeface="Arial" panose="020B0604020202020204" pitchFamily="34" charset="0"/>
              </a:rPr>
              <a:t>Mãos à obra! E não se esqueça de revisar seu texto.</a:t>
            </a:r>
          </a:p>
        </p:txBody>
      </p:sp>
    </p:spTree>
    <p:extLst>
      <p:ext uri="{BB962C8B-B14F-4D97-AF65-F5344CB8AC3E}">
        <p14:creationId xmlns:p14="http://schemas.microsoft.com/office/powerpoint/2010/main" val="1776506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C5B714C-BF69-4897-A55C-674E1D5C33FE}"/>
              </a:ext>
            </a:extLst>
          </p:cNvPr>
          <p:cNvSpPr/>
          <p:nvPr/>
        </p:nvSpPr>
        <p:spPr>
          <a:xfrm>
            <a:off x="2927648" y="3059668"/>
            <a:ext cx="6545446" cy="369332"/>
          </a:xfrm>
          <a:prstGeom prst="rect">
            <a:avLst/>
          </a:prstGeom>
        </p:spPr>
        <p:txBody>
          <a:bodyPr wrap="none">
            <a:spAutoFit/>
          </a:bodyPr>
          <a:lstStyle/>
          <a:p>
            <a:r>
              <a:rPr lang="pt-BR" dirty="0">
                <a:latin typeface="Arial" panose="020B0604020202020204" pitchFamily="34" charset="0"/>
                <a:cs typeface="Arial" panose="020B0604020202020204" pitchFamily="34" charset="0"/>
              </a:rPr>
              <a:t>Tarefa de casa: Livro de Redação: Páginas 58 até 64 (Item b).</a:t>
            </a:r>
          </a:p>
        </p:txBody>
      </p:sp>
    </p:spTree>
    <p:extLst>
      <p:ext uri="{BB962C8B-B14F-4D97-AF65-F5344CB8AC3E}">
        <p14:creationId xmlns:p14="http://schemas.microsoft.com/office/powerpoint/2010/main" val="3907569341"/>
      </p:ext>
    </p:extLst>
  </p:cSld>
  <p:clrMapOvr>
    <a:masterClrMapping/>
  </p:clrMapOvr>
</p:sld>
</file>

<file path=ppt/theme/theme1.xml><?xml version="1.0" encoding="utf-8"?>
<a:theme xmlns:a="http://schemas.openxmlformats.org/drawingml/2006/main" name="Fatia">
  <a:themeElements>
    <a:clrScheme name="Fatia">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Fati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atia">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TM02900688[[fn=Faceta]]</Template>
  <TotalTime>47</TotalTime>
  <Words>875</Words>
  <Application>Microsoft Office PowerPoint</Application>
  <PresentationFormat>Widescreen</PresentationFormat>
  <Paragraphs>49</Paragraphs>
  <Slides>8</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8</vt:i4>
      </vt:variant>
    </vt:vector>
  </HeadingPairs>
  <TitlesOfParts>
    <vt:vector size="13" baseType="lpstr">
      <vt:lpstr>Arial</vt:lpstr>
      <vt:lpstr>Century Gothic</vt:lpstr>
      <vt:lpstr>Lucida Handwriting</vt:lpstr>
      <vt:lpstr>Wingdings 3</vt:lpstr>
      <vt:lpstr>Fatia</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Amoz Inacio Oliveira</dc:creator>
  <cp:lastModifiedBy>Amoz Inacio Oliveira</cp:lastModifiedBy>
  <cp:revision>5</cp:revision>
  <dcterms:created xsi:type="dcterms:W3CDTF">2020-05-05T02:19:13Z</dcterms:created>
  <dcterms:modified xsi:type="dcterms:W3CDTF">2020-05-05T03:07:02Z</dcterms:modified>
</cp:coreProperties>
</file>