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5" r:id="rId7"/>
    <p:sldId id="261" r:id="rId8"/>
    <p:sldId id="266" r:id="rId9"/>
    <p:sldId id="263" r:id="rId10"/>
    <p:sldId id="267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81121D-ACF5-49D2-8ECE-8EA536F66A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BF0DBFA-C6EA-4AE2-9B1F-6592BE40FB4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B1A7BF3-CA37-43A2-BEBB-7518E20C1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75236A2-ECAC-4C34-86D0-AEEF315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369F5DF-F9E7-44E7-B413-1C607DC87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609023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795BFC-4F84-4C41-AFCB-F03E94EA00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84EFEC0-C14A-4CE2-9DBE-A0D8791AF9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5D9E204-499A-4767-9F61-C9770C3FF6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C60F1AC-EECE-4A90-B452-BA1392F17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6F994DA-FF80-4ADC-8757-DE36B097D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013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71F3F6D6-EB9B-4DAC-8E65-F931FC63D4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0348714-DBDD-4EE3-A0FA-22DEDF0D2A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4A4F134-079B-471B-AE9D-72C3BE50C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F6A4B6-9CB7-4C4F-AC41-B1A5F7DB4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298134A-8907-48D8-93B8-301197F7D1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457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A3120D-9DEF-4DAA-A620-282C41A003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0D3C6D9-4DF0-4C96-97E8-014B2F43FB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6B06FD-C025-4BCD-95EA-0530011C7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6E2C2E-BEFA-49F7-A97F-7246301F5C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9D48ECE-7FB6-43E2-B1FF-46003C7260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71550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5A3BB7-E719-4FF2-8274-10089299E4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B607C1B-5C64-4126-BE58-2203C0009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8A58378-844E-4075-84CA-649A94306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8498CD8-D309-487D-ADC8-E9DEDDFFE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03A8D45-E169-4CBD-B103-AB0B495FE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350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8266644-1EB3-41F1-852B-9440E2EE8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BC7E3EB-D8D6-4A1F-8D9F-BD64030777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3B22F01-5123-4C6C-9EC3-137584FCAC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6C2F34C-F7D6-4C84-9FAA-E086E2D8DB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8D659A-E673-4620-8F71-7BC774642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7CC42A5-9268-4B7A-A27E-10D03D47B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4816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A81EA-0206-448F-A45C-129A0CD76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FC3EC0B-ACF7-4D53-9A4D-3CBD1EF64F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623A493C-C895-459C-BD3C-8F204659E5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3BC02FB-FEDB-49AF-BC2E-77AFCB3C94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8B02446-D35A-430B-88ED-B149BB99CD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6976B79-0172-48F3-B937-FEEBB0B1DD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54BA7AF4-A4A3-4B86-9227-82B06CB6A9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62D4DF8-CD11-46A0-947E-8057BD2DDA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8044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F82EBF-23BD-4BE8-8B72-9CA784C5B6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B02A081-89C1-4780-BF91-5A2EA0848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D7DA2AF8-519E-423E-914F-5593289DD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376FDD10-F689-4D3D-8579-01EBE2956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712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BD488ECF-5A30-4A7E-B5A2-D237BA9B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5EFD610-875D-4780-9F2D-678BA6D72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214A687E-B299-4435-903F-779CE0A1F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2824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7386816-253A-4249-B2F0-0B5E554645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66E0084-B535-4DE5-9C0C-BC6BD9141F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1ABF827-BBF4-4C06-AE91-D09FAD8103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37663D6-F373-49B3-A8A0-AAA427E29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305006-AF0B-4CD9-BBC5-BF259FEEAB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FB06B85-DC1D-4D3B-879F-AFC6D740D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50998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CB7D6-F186-4D4D-BA95-C023810C1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BA0B13B0-3D97-404B-857D-F9AEA810394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3639D32-0739-45FD-B3AC-4190626E7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5A91D0A-830F-4F65-9FBB-A85BD03905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ACE510E-EB0E-4B27-AA25-D56BD18EF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0C74BD13-9D4E-468D-89A5-9EDBCBC83B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58134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AD1C7EFD-2AA1-4CDC-B593-9918AF5368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C0CC955-FCF8-4B87-85C8-B4039C7C1D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33912E0-1B61-4E0A-8535-116159E45D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808C5E-AF22-485A-990D-E1C76EAB193F}" type="datetimeFigureOut">
              <a:rPr lang="pt-BR" smtClean="0"/>
              <a:t>05/05/2020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34B5211-6FDB-46B0-BEA8-E8009B59F2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C577AB9-A7D5-427A-A4D5-4CFDC247C2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7FA01A-2EBB-4D0C-9A9D-4EDDBE2D63E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99393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C6B69658-F00B-4084-A339-E52206D5F2E1}"/>
              </a:ext>
            </a:extLst>
          </p:cNvPr>
          <p:cNvSpPr/>
          <p:nvPr/>
        </p:nvSpPr>
        <p:spPr>
          <a:xfrm>
            <a:off x="3528630" y="1467941"/>
            <a:ext cx="5134739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BR" sz="4800" b="1" dirty="0">
                <a:solidFill>
                  <a:srgbClr val="FF0000"/>
                </a:solidFill>
                <a:latin typeface="Old English Text MT" panose="03040902040508030806" pitchFamily="66" charset="0"/>
              </a:rPr>
              <a:t>Língua Portuguesa</a:t>
            </a:r>
          </a:p>
          <a:p>
            <a:pPr algn="ctr" fontAlgn="base"/>
            <a:r>
              <a:rPr lang="pt-BR" sz="4800" b="1" dirty="0">
                <a:solidFill>
                  <a:srgbClr val="FF0000"/>
                </a:solidFill>
                <a:latin typeface="Old English Text MT" panose="03040902040508030806" pitchFamily="66" charset="0"/>
              </a:rPr>
              <a:t>7º ANO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3F644AC5-BAA1-475F-A4B0-F61B28C1131B}"/>
              </a:ext>
            </a:extLst>
          </p:cNvPr>
          <p:cNvSpPr txBox="1"/>
          <p:nvPr/>
        </p:nvSpPr>
        <p:spPr>
          <a:xfrm>
            <a:off x="1199456" y="3429000"/>
            <a:ext cx="94330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/>
              <a:t>          </a:t>
            </a:r>
            <a:r>
              <a:rPr lang="pt-BR" sz="2800" dirty="0">
                <a:latin typeface="Algerian" panose="04020705040A02060702" pitchFamily="82" charset="0"/>
              </a:rPr>
              <a:t>Bom dia, turma</a:t>
            </a:r>
          </a:p>
          <a:p>
            <a:pPr algn="ctr"/>
            <a:r>
              <a:rPr lang="pt-BR" sz="2800" dirty="0">
                <a:latin typeface="Algerian" panose="04020705040A02060702" pitchFamily="82" charset="0"/>
              </a:rPr>
              <a:t>          hoje vamos dar inicio aos conteúdos da Unidade 2</a:t>
            </a:r>
          </a:p>
        </p:txBody>
      </p:sp>
    </p:spTree>
    <p:extLst>
      <p:ext uri="{BB962C8B-B14F-4D97-AF65-F5344CB8AC3E}">
        <p14:creationId xmlns:p14="http://schemas.microsoft.com/office/powerpoint/2010/main" val="37619632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055CAEC0-19BC-49C9-A698-A8634FE5EB05}"/>
              </a:ext>
            </a:extLst>
          </p:cNvPr>
          <p:cNvSpPr/>
          <p:nvPr/>
        </p:nvSpPr>
        <p:spPr>
          <a:xfrm>
            <a:off x="191344" y="2204864"/>
            <a:ext cx="11309506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pt-BR" sz="3200" b="1" dirty="0">
                <a:solidFill>
                  <a:srgbClr val="FF0000"/>
                </a:solidFill>
                <a:latin typeface="Arial" panose="020B0604020202020204" pitchFamily="34" charset="0"/>
              </a:rPr>
              <a:t>Atividade de casa</a:t>
            </a:r>
          </a:p>
          <a:p>
            <a:r>
              <a:rPr lang="pt-BR" sz="3200" b="1" dirty="0">
                <a:solidFill>
                  <a:srgbClr val="000000"/>
                </a:solidFill>
                <a:latin typeface="Arial" panose="020B0604020202020204" pitchFamily="34" charset="0"/>
              </a:rPr>
              <a:t>Releiam e resolvam as atividades do livro de Português:</a:t>
            </a:r>
          </a:p>
          <a:p>
            <a:r>
              <a:rPr lang="pt-BR" sz="3200" b="1" dirty="0">
                <a:solidFill>
                  <a:srgbClr val="000000"/>
                </a:solidFill>
                <a:latin typeface="Arial" panose="020B0604020202020204" pitchFamily="34" charset="0"/>
              </a:rPr>
              <a:t>páginas 122 (tipos de sujeito –  questão 1) até a pag. 125 </a:t>
            </a:r>
            <a:endParaRPr lang="pt-BR" sz="3200" b="1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8483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stomShape 11">
            <a:extLst>
              <a:ext uri="{FF2B5EF4-FFF2-40B4-BE49-F238E27FC236}">
                <a16:creationId xmlns:a16="http://schemas.microsoft.com/office/drawing/2014/main" id="{E6CC74F9-502E-4918-A312-38DF567C19A8}"/>
              </a:ext>
            </a:extLst>
          </p:cNvPr>
          <p:cNvSpPr/>
          <p:nvPr/>
        </p:nvSpPr>
        <p:spPr>
          <a:xfrm>
            <a:off x="0" y="0"/>
            <a:ext cx="4635720" cy="685764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0AC92CD9-BF75-4766-B36E-BF9F9B5152E9}"/>
              </a:ext>
            </a:extLst>
          </p:cNvPr>
          <p:cNvGrpSpPr/>
          <p:nvPr/>
        </p:nvGrpSpPr>
        <p:grpSpPr>
          <a:xfrm>
            <a:off x="5279760" y="645480"/>
            <a:ext cx="6269040" cy="5566320"/>
            <a:chOff x="5279760" y="645480"/>
            <a:chExt cx="6269040" cy="5566320"/>
          </a:xfrm>
        </p:grpSpPr>
        <p:sp>
          <p:nvSpPr>
            <p:cNvPr id="5" name="Line 4">
              <a:extLst>
                <a:ext uri="{FF2B5EF4-FFF2-40B4-BE49-F238E27FC236}">
                  <a16:creationId xmlns:a16="http://schemas.microsoft.com/office/drawing/2014/main" id="{DECA023D-562C-4730-B0D0-E0F681364BF3}"/>
                </a:ext>
              </a:extLst>
            </p:cNvPr>
            <p:cNvSpPr/>
            <p:nvPr/>
          </p:nvSpPr>
          <p:spPr>
            <a:xfrm>
              <a:off x="5279760" y="645480"/>
              <a:ext cx="6269040" cy="360"/>
            </a:xfrm>
            <a:prstGeom prst="line">
              <a:avLst/>
            </a:prstGeom>
            <a:ln>
              <a:solidFill>
                <a:schemeClr val="accent2">
                  <a:hueOff val="0"/>
                  <a:satOff val="0"/>
                  <a:lumOff val="0"/>
                  <a:alphaOff val="0"/>
                </a:schemeClr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6" name="CustomShape 5">
              <a:extLst>
                <a:ext uri="{FF2B5EF4-FFF2-40B4-BE49-F238E27FC236}">
                  <a16:creationId xmlns:a16="http://schemas.microsoft.com/office/drawing/2014/main" id="{E2C608CC-EB01-445C-8B37-347C52FAC9F0}"/>
                </a:ext>
              </a:extLst>
            </p:cNvPr>
            <p:cNvSpPr/>
            <p:nvPr/>
          </p:nvSpPr>
          <p:spPr>
            <a:xfrm>
              <a:off x="5280120" y="645480"/>
              <a:ext cx="5919634" cy="18550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33200" tIns="133200" rIns="133200" bIns="133200"/>
            <a:lstStyle/>
            <a:p>
              <a:pPr>
                <a:lnSpc>
                  <a:spcPct val="90000"/>
                </a:lnSpc>
                <a:spcAft>
                  <a:spcPts val="1225"/>
                </a:spcAft>
              </a:pPr>
              <a:r>
                <a:rPr lang="pt-BR" sz="2800" b="1" strike="noStrike" spc="-1" dirty="0">
                  <a:solidFill>
                    <a:srgbClr val="000000"/>
                  </a:solidFill>
                  <a:latin typeface="RobotoBR"/>
                </a:rPr>
                <a:t>Sujeito </a:t>
              </a:r>
              <a:r>
                <a:rPr lang="pt-BR" sz="2800" b="0" strike="noStrike" spc="-1" dirty="0">
                  <a:solidFill>
                    <a:srgbClr val="000000"/>
                  </a:solidFill>
                  <a:latin typeface="RobotoBR"/>
                </a:rPr>
                <a:t>e </a:t>
              </a:r>
              <a:r>
                <a:rPr lang="pt-BR" sz="2800" b="1" strike="noStrike" spc="-1" dirty="0">
                  <a:solidFill>
                    <a:srgbClr val="000000"/>
                  </a:solidFill>
                  <a:latin typeface="RobotoBR"/>
                </a:rPr>
                <a:t>predicado </a:t>
              </a:r>
              <a:r>
                <a:rPr lang="pt-BR" sz="2800" b="0" strike="noStrike" spc="-1" dirty="0">
                  <a:solidFill>
                    <a:srgbClr val="000000"/>
                  </a:solidFill>
                  <a:latin typeface="RobotoBR"/>
                </a:rPr>
                <a:t>são chamados de </a:t>
              </a:r>
              <a:r>
                <a:rPr lang="pt-BR" sz="2800" b="1" strike="noStrike" spc="-1" dirty="0">
                  <a:solidFill>
                    <a:srgbClr val="000000"/>
                  </a:solidFill>
                  <a:latin typeface="RobotoBR"/>
                </a:rPr>
                <a:t>termos essenciais da oração</a:t>
              </a:r>
              <a:r>
                <a:rPr lang="pt-BR" sz="2800" b="0" strike="noStrike" spc="-1" dirty="0">
                  <a:solidFill>
                    <a:srgbClr val="000000"/>
                  </a:solidFill>
                  <a:latin typeface="RobotoBR"/>
                </a:rPr>
                <a:t>.</a:t>
              </a:r>
              <a:endParaRPr lang="pt-BR" sz="2800" b="0" strike="noStrike" spc="-1" dirty="0">
                <a:latin typeface="Arial"/>
              </a:endParaRPr>
            </a:p>
          </p:txBody>
        </p:sp>
        <p:sp>
          <p:nvSpPr>
            <p:cNvPr id="7" name="Line 6">
              <a:extLst>
                <a:ext uri="{FF2B5EF4-FFF2-40B4-BE49-F238E27FC236}">
                  <a16:creationId xmlns:a16="http://schemas.microsoft.com/office/drawing/2014/main" id="{2D7060D5-6814-4C6A-BBC6-F3F960CCB02A}"/>
                </a:ext>
              </a:extLst>
            </p:cNvPr>
            <p:cNvSpPr/>
            <p:nvPr/>
          </p:nvSpPr>
          <p:spPr>
            <a:xfrm>
              <a:off x="5279760" y="2500920"/>
              <a:ext cx="6269040" cy="360"/>
            </a:xfrm>
            <a:prstGeom prst="line">
              <a:avLst/>
            </a:prstGeom>
            <a:ln>
              <a:solidFill>
                <a:schemeClr val="accent3">
                  <a:hueOff val="0"/>
                  <a:satOff val="0"/>
                  <a:lumOff val="0"/>
                  <a:alphaOff val="0"/>
                </a:schemeClr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8" name="CustomShape 7">
              <a:extLst>
                <a:ext uri="{FF2B5EF4-FFF2-40B4-BE49-F238E27FC236}">
                  <a16:creationId xmlns:a16="http://schemas.microsoft.com/office/drawing/2014/main" id="{90AFB7AF-C4DA-4E4B-B31D-B4CB18DD1C1F}"/>
                </a:ext>
              </a:extLst>
            </p:cNvPr>
            <p:cNvSpPr/>
            <p:nvPr/>
          </p:nvSpPr>
          <p:spPr>
            <a:xfrm>
              <a:off x="5280120" y="2501280"/>
              <a:ext cx="5645413" cy="18550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33200" tIns="133200" rIns="133200" bIns="133200"/>
            <a:lstStyle/>
            <a:p>
              <a:pPr>
                <a:lnSpc>
                  <a:spcPct val="90000"/>
                </a:lnSpc>
                <a:spcAft>
                  <a:spcPts val="1225"/>
                </a:spcAft>
              </a:pPr>
              <a:r>
                <a:rPr lang="pt-BR" sz="2800" b="1" strike="noStrike" spc="-1" dirty="0">
                  <a:solidFill>
                    <a:srgbClr val="000000"/>
                  </a:solidFill>
                  <a:latin typeface="RobotoBR"/>
                </a:rPr>
                <a:t>Sujeito </a:t>
              </a:r>
              <a:r>
                <a:rPr lang="pt-BR" sz="2800" b="0" strike="noStrike" spc="-1" dirty="0">
                  <a:solidFill>
                    <a:srgbClr val="000000"/>
                  </a:solidFill>
                  <a:latin typeface="RobotoBR"/>
                </a:rPr>
                <a:t>é o termo da oração sobre o qual se faz uma declaração.</a:t>
              </a:r>
              <a:endParaRPr lang="pt-BR" sz="2800" b="0" strike="noStrike" spc="-1" dirty="0">
                <a:latin typeface="Arial"/>
              </a:endParaRPr>
            </a:p>
          </p:txBody>
        </p:sp>
        <p:sp>
          <p:nvSpPr>
            <p:cNvPr id="9" name="Line 8">
              <a:extLst>
                <a:ext uri="{FF2B5EF4-FFF2-40B4-BE49-F238E27FC236}">
                  <a16:creationId xmlns:a16="http://schemas.microsoft.com/office/drawing/2014/main" id="{A3191525-153F-4630-AA18-905DD9B817C3}"/>
                </a:ext>
              </a:extLst>
            </p:cNvPr>
            <p:cNvSpPr/>
            <p:nvPr/>
          </p:nvSpPr>
          <p:spPr>
            <a:xfrm>
              <a:off x="5279760" y="4356720"/>
              <a:ext cx="6269040" cy="360"/>
            </a:xfrm>
            <a:prstGeom prst="line">
              <a:avLst/>
            </a:prstGeom>
            <a:ln>
              <a:solidFill>
                <a:schemeClr val="accent4">
                  <a:hueOff val="0"/>
                  <a:satOff val="0"/>
                  <a:lumOff val="0"/>
                  <a:alphaOff val="0"/>
                </a:schemeClr>
              </a:solidFill>
            </a:ln>
          </p:spPr>
          <p:style>
            <a:lnRef idx="2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" name="CustomShape 9">
              <a:extLst>
                <a:ext uri="{FF2B5EF4-FFF2-40B4-BE49-F238E27FC236}">
                  <a16:creationId xmlns:a16="http://schemas.microsoft.com/office/drawing/2014/main" id="{D04C554A-0C3A-4196-B511-AC10EB2125ED}"/>
                </a:ext>
              </a:extLst>
            </p:cNvPr>
            <p:cNvSpPr/>
            <p:nvPr/>
          </p:nvSpPr>
          <p:spPr>
            <a:xfrm>
              <a:off x="5280120" y="4356720"/>
              <a:ext cx="5861903" cy="185508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133200" tIns="133200" rIns="133200" bIns="133200"/>
            <a:lstStyle/>
            <a:p>
              <a:pPr>
                <a:lnSpc>
                  <a:spcPct val="90000"/>
                </a:lnSpc>
                <a:spcAft>
                  <a:spcPts val="1225"/>
                </a:spcAft>
              </a:pPr>
              <a:r>
                <a:rPr lang="pt-BR" sz="2800" b="1" strike="noStrike" spc="-1" dirty="0">
                  <a:solidFill>
                    <a:srgbClr val="000000"/>
                  </a:solidFill>
                  <a:latin typeface="RobotoBR"/>
                </a:rPr>
                <a:t>Predicado </a:t>
              </a:r>
              <a:r>
                <a:rPr lang="pt-BR" sz="2800" b="0" strike="noStrike" spc="-1" dirty="0">
                  <a:solidFill>
                    <a:srgbClr val="000000"/>
                  </a:solidFill>
                  <a:latin typeface="RobotoBR"/>
                </a:rPr>
                <a:t>é o termo da oração que, normalmente, declara algo sobre o sujeito.</a:t>
              </a:r>
              <a:endParaRPr lang="pt-BR" sz="2800" b="0" strike="noStrike" spc="-1" dirty="0">
                <a:latin typeface="Arial"/>
              </a:endParaRPr>
            </a:p>
          </p:txBody>
        </p:sp>
      </p:grpSp>
      <p:sp>
        <p:nvSpPr>
          <p:cNvPr id="11" name="TextShape 12">
            <a:extLst>
              <a:ext uri="{FF2B5EF4-FFF2-40B4-BE49-F238E27FC236}">
                <a16:creationId xmlns:a16="http://schemas.microsoft.com/office/drawing/2014/main" id="{6C193697-7D9E-4548-8462-3FFBB3B50196}"/>
              </a:ext>
            </a:extLst>
          </p:cNvPr>
          <p:cNvSpPr txBox="1"/>
          <p:nvPr/>
        </p:nvSpPr>
        <p:spPr>
          <a:xfrm>
            <a:off x="943200" y="725692"/>
            <a:ext cx="3370680" cy="550188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4400" b="1" strike="noStrike" spc="-1" dirty="0">
                <a:solidFill>
                  <a:srgbClr val="FFFFFF"/>
                </a:solidFill>
                <a:latin typeface="Calibri"/>
                <a:cs typeface="Calibri"/>
              </a:rPr>
              <a:t>Sujeito </a:t>
            </a:r>
          </a:p>
          <a:p>
            <a:pPr>
              <a:lnSpc>
                <a:spcPct val="90000"/>
              </a:lnSpc>
            </a:pPr>
            <a:r>
              <a:rPr lang="pt-BR" sz="4400" b="1" spc="-1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</a:p>
          <a:p>
            <a:pPr>
              <a:lnSpc>
                <a:spcPct val="90000"/>
              </a:lnSpc>
            </a:pPr>
            <a:r>
              <a:rPr lang="pt-BR" sz="4400" b="1" strike="noStrike" spc="-1" dirty="0">
                <a:solidFill>
                  <a:srgbClr val="FFFFFF"/>
                </a:solidFill>
                <a:latin typeface="Calibri"/>
                <a:cs typeface="Calibri"/>
              </a:rPr>
              <a:t>predicado</a:t>
            </a:r>
            <a:endParaRPr lang="pt-BR" sz="4400" b="1" strike="noStrike" spc="-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38441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3">
            <a:extLst>
              <a:ext uri="{FF2B5EF4-FFF2-40B4-BE49-F238E27FC236}">
                <a16:creationId xmlns:a16="http://schemas.microsoft.com/office/drawing/2014/main" id="{DD88DA91-87A4-4F21-BAFE-10A8A716000B}"/>
              </a:ext>
            </a:extLst>
          </p:cNvPr>
          <p:cNvSpPr/>
          <p:nvPr/>
        </p:nvSpPr>
        <p:spPr>
          <a:xfrm>
            <a:off x="0" y="0"/>
            <a:ext cx="2013120" cy="685764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TextShape 4">
            <a:extLst>
              <a:ext uri="{FF2B5EF4-FFF2-40B4-BE49-F238E27FC236}">
                <a16:creationId xmlns:a16="http://schemas.microsoft.com/office/drawing/2014/main" id="{2C00F3C9-25D5-4F06-8064-24F9621EB0C7}"/>
              </a:ext>
            </a:extLst>
          </p:cNvPr>
          <p:cNvSpPr txBox="1"/>
          <p:nvPr/>
        </p:nvSpPr>
        <p:spPr>
          <a:xfrm>
            <a:off x="640080" y="2074320"/>
            <a:ext cx="2751840" cy="2709000"/>
          </a:xfrm>
          <a:prstGeom prst="rect">
            <a:avLst/>
          </a:prstGeom>
          <a:solidFill>
            <a:srgbClr val="ED7D31"/>
          </a:solidFill>
          <a:ln w="174600">
            <a:solidFill>
              <a:srgbClr val="262626"/>
            </a:solidFill>
            <a:round/>
          </a:ln>
        </p:spPr>
        <p:txBody>
          <a:bodyPr anchor="ctr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pt-BR" sz="4000" strike="noStrike" spc="-1" dirty="0">
                <a:solidFill>
                  <a:srgbClr val="FFFFFF"/>
                </a:solidFill>
                <a:latin typeface="Calibri"/>
                <a:cs typeface="Calibri"/>
              </a:rPr>
              <a:t>Sujeito</a:t>
            </a:r>
          </a:p>
          <a:p>
            <a:pPr algn="ctr">
              <a:lnSpc>
                <a:spcPct val="90000"/>
              </a:lnSpc>
            </a:pPr>
            <a:r>
              <a:rPr lang="pt-BR" sz="4000" strike="noStrike" spc="-1" dirty="0">
                <a:solidFill>
                  <a:srgbClr val="FFFFFF"/>
                </a:solidFill>
                <a:latin typeface="Calibri"/>
                <a:cs typeface="Calibri"/>
              </a:rPr>
              <a:t> e </a:t>
            </a:r>
          </a:p>
          <a:p>
            <a:pPr algn="ctr">
              <a:lnSpc>
                <a:spcPct val="90000"/>
              </a:lnSpc>
            </a:pPr>
            <a:r>
              <a:rPr lang="pt-BR" sz="4000" strike="noStrike" spc="-1" dirty="0">
                <a:solidFill>
                  <a:srgbClr val="FFFFFF"/>
                </a:solidFill>
                <a:latin typeface="Calibri"/>
                <a:cs typeface="Calibri"/>
              </a:rPr>
              <a:t>predicado</a:t>
            </a:r>
            <a:endParaRPr lang="pt-BR" sz="4000" strike="noStrike" spc="-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Espaço Reservado para Conteúdo 4">
            <a:extLst>
              <a:ext uri="{FF2B5EF4-FFF2-40B4-BE49-F238E27FC236}">
                <a16:creationId xmlns:a16="http://schemas.microsoft.com/office/drawing/2014/main" id="{4171B0C5-9210-4E61-8EB3-F56E0454A44C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3621959" y="1067841"/>
            <a:ext cx="8570041" cy="454554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4922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3">
            <a:extLst>
              <a:ext uri="{FF2B5EF4-FFF2-40B4-BE49-F238E27FC236}">
                <a16:creationId xmlns:a16="http://schemas.microsoft.com/office/drawing/2014/main" id="{84293D0A-7C23-4CAC-B7FE-66F3224CC28A}"/>
              </a:ext>
            </a:extLst>
          </p:cNvPr>
          <p:cNvSpPr/>
          <p:nvPr/>
        </p:nvSpPr>
        <p:spPr>
          <a:xfrm>
            <a:off x="-115461" y="360"/>
            <a:ext cx="4641840" cy="6857640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TextShape 5">
            <a:extLst>
              <a:ext uri="{FF2B5EF4-FFF2-40B4-BE49-F238E27FC236}">
                <a16:creationId xmlns:a16="http://schemas.microsoft.com/office/drawing/2014/main" id="{E25415DE-680F-4203-A029-0BC1E68C2D7D}"/>
              </a:ext>
            </a:extLst>
          </p:cNvPr>
          <p:cNvSpPr txBox="1"/>
          <p:nvPr/>
        </p:nvSpPr>
        <p:spPr>
          <a:xfrm>
            <a:off x="804600" y="1120320"/>
            <a:ext cx="3348000" cy="2809440"/>
          </a:xfrm>
          <a:prstGeom prst="rect">
            <a:avLst/>
          </a:prstGeom>
          <a:noFill/>
          <a:ln>
            <a:noFill/>
          </a:ln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4400" b="1" strike="noStrike" spc="-1" dirty="0">
                <a:solidFill>
                  <a:srgbClr val="FFFFFF"/>
                </a:solidFill>
                <a:latin typeface="Calibri"/>
                <a:cs typeface="Calibri"/>
              </a:rPr>
              <a:t>Sujeitos simples e </a:t>
            </a:r>
            <a:r>
              <a:rPr lang="pt-BR" sz="4400" b="1" spc="-1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lang="pt-BR" sz="4400" b="1" strike="noStrike" spc="-1" dirty="0">
                <a:solidFill>
                  <a:srgbClr val="FFFFFF"/>
                </a:solidFill>
                <a:latin typeface="Calibri"/>
                <a:cs typeface="Calibri"/>
              </a:rPr>
              <a:t>omposto</a:t>
            </a:r>
            <a:endParaRPr lang="pt-BR" sz="4400" b="0" strike="noStrike" spc="-1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pic>
        <p:nvPicPr>
          <p:cNvPr id="4" name="Imagem 7">
            <a:extLst>
              <a:ext uri="{FF2B5EF4-FFF2-40B4-BE49-F238E27FC236}">
                <a16:creationId xmlns:a16="http://schemas.microsoft.com/office/drawing/2014/main" id="{E12B7733-DD08-4DCA-99C2-36480CCF0E32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957559" y="1010121"/>
            <a:ext cx="7079289" cy="510832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24681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B2AD72C9-1D9A-4CAD-83F4-E67F1338816D}"/>
              </a:ext>
            </a:extLst>
          </p:cNvPr>
          <p:cNvSpPr/>
          <p:nvPr/>
        </p:nvSpPr>
        <p:spPr>
          <a:xfrm>
            <a:off x="587388" y="1988840"/>
            <a:ext cx="1101722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0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Camila fez uma prova hoje.</a:t>
            </a:r>
          </a:p>
          <a:p>
            <a:pPr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“Quem fez uma prova hoje?” Resposta: “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Camila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”. Logo, “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Camila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é o sujeito da frase.</a:t>
            </a:r>
          </a:p>
          <a:p>
            <a:pPr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sujeito tem apenas uma palavra e, assim, um único núcleo. Por esse motivo, ele é classificado como sujeito simples.</a:t>
            </a:r>
          </a:p>
          <a:p>
            <a:pPr fontAlgn="base"/>
            <a:r>
              <a:rPr lang="pt-BR" sz="20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Os professores entraram de férias.</a:t>
            </a:r>
          </a:p>
          <a:p>
            <a:pPr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Quem praticou a ação de entrar de férias foram “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os professores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e, por isso, esse é o sujeito da frase.</a:t>
            </a:r>
          </a:p>
          <a:p>
            <a:pPr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Como o núcleo do sujeito consiste em apenas uma palavra (professores), o sujeito é simples.</a:t>
            </a:r>
          </a:p>
          <a:p>
            <a:pPr fontAlgn="base"/>
            <a:r>
              <a:rPr lang="pt-BR" sz="20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Lorena convidou Marta para a festa.</a:t>
            </a:r>
          </a:p>
          <a:p>
            <a:pPr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Lorena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é o sujeito da frase, pois foi quem praticou a ação de convidar Marta para a festa.</a:t>
            </a:r>
          </a:p>
          <a:p>
            <a:pPr fontAlgn="base"/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 frase ilustra um caso de sujeito simples, pois o núcleo do sujeito possui apenas uma palavra: "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Lorena</a:t>
            </a:r>
            <a:r>
              <a:rPr lang="pt-BR" sz="20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".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3ADBC564-D760-489E-B145-FC9931B01D54}"/>
              </a:ext>
            </a:extLst>
          </p:cNvPr>
          <p:cNvSpPr/>
          <p:nvPr/>
        </p:nvSpPr>
        <p:spPr>
          <a:xfrm>
            <a:off x="3071664" y="898842"/>
            <a:ext cx="3211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ase"/>
            <a:r>
              <a:rPr lang="pt-BR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sujeito simples</a:t>
            </a:r>
          </a:p>
        </p:txBody>
      </p:sp>
    </p:spTree>
    <p:extLst>
      <p:ext uri="{BB962C8B-B14F-4D97-AF65-F5344CB8AC3E}">
        <p14:creationId xmlns:p14="http://schemas.microsoft.com/office/powerpoint/2010/main" val="627439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9F255C55-8918-4E64-82E4-D9A3110761CD}"/>
              </a:ext>
            </a:extLst>
          </p:cNvPr>
          <p:cNvSpPr/>
          <p:nvPr/>
        </p:nvSpPr>
        <p:spPr>
          <a:xfrm>
            <a:off x="695400" y="2136339"/>
            <a:ext cx="10873208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pt-BR" sz="2800" b="1" i="0" dirty="0">
                <a:solidFill>
                  <a:srgbClr val="0070C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Sujeito composto</a:t>
            </a:r>
          </a:p>
          <a:p>
            <a:pPr fontAlgn="base"/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sujeito composto é aquele formado por</a:t>
            </a:r>
            <a:r>
              <a:rPr lang="pt-BR" sz="28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dois</a:t>
            </a: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ou</a:t>
            </a: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mais</a:t>
            </a: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800" b="1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núcleos</a:t>
            </a: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por exemplo: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 Maria e Joaquim terminaram o namoro. (núcleos: </a:t>
            </a:r>
            <a:r>
              <a:rPr lang="pt-BR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 Maria, Joaquim)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Eu, você e o nosso cão estamos perdidos mais uma vez. (núcleos: </a:t>
            </a:r>
            <a:r>
              <a:rPr lang="pt-BR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Eu, você, cão</a:t>
            </a: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fontAlgn="base">
              <a:buFont typeface="Arial" panose="020B0604020202020204" pitchFamily="34" charset="0"/>
              <a:buChar char="•"/>
            </a:pP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Livros e cinema são o meu passatempo preferido. (núcleos: </a:t>
            </a:r>
            <a:r>
              <a:rPr lang="pt-BR" sz="28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Livros, cinema</a:t>
            </a:r>
            <a:r>
              <a:rPr lang="pt-BR" sz="2800" b="0" i="0" dirty="0">
                <a:solidFill>
                  <a:srgbClr val="40404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156124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stomShape 1">
            <a:extLst>
              <a:ext uri="{FF2B5EF4-FFF2-40B4-BE49-F238E27FC236}">
                <a16:creationId xmlns:a16="http://schemas.microsoft.com/office/drawing/2014/main" id="{9B2A2FD4-F45E-41E2-A210-540B24B91BA6}"/>
              </a:ext>
            </a:extLst>
          </p:cNvPr>
          <p:cNvSpPr/>
          <p:nvPr/>
        </p:nvSpPr>
        <p:spPr>
          <a:xfrm>
            <a:off x="0" y="0"/>
            <a:ext cx="4635720" cy="685764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3" name="CustomShape 2">
            <a:extLst>
              <a:ext uri="{FF2B5EF4-FFF2-40B4-BE49-F238E27FC236}">
                <a16:creationId xmlns:a16="http://schemas.microsoft.com/office/drawing/2014/main" id="{975242DF-3784-47F3-801F-46B8A1A41149}"/>
              </a:ext>
            </a:extLst>
          </p:cNvPr>
          <p:cNvSpPr/>
          <p:nvPr/>
        </p:nvSpPr>
        <p:spPr>
          <a:xfrm>
            <a:off x="484560" y="444804"/>
            <a:ext cx="3666240" cy="5738760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360">
            <a:solidFill>
              <a:srgbClr val="C8CACA"/>
            </a:solidFill>
          </a:ln>
          <a:effectLst>
            <a:outerShdw blurRad="57150" dist="19050" dir="5400000" algn="t" rotWithShape="0">
              <a:srgbClr val="000000">
                <a:alpha val="63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" name="TextShape 4">
            <a:extLst>
              <a:ext uri="{FF2B5EF4-FFF2-40B4-BE49-F238E27FC236}">
                <a16:creationId xmlns:a16="http://schemas.microsoft.com/office/drawing/2014/main" id="{AC396A77-DE90-4012-AA17-12C1A610CA75}"/>
              </a:ext>
            </a:extLst>
          </p:cNvPr>
          <p:cNvSpPr txBox="1"/>
          <p:nvPr/>
        </p:nvSpPr>
        <p:spPr>
          <a:xfrm>
            <a:off x="618840" y="629280"/>
            <a:ext cx="3390120" cy="1676160"/>
          </a:xfrm>
          <a:prstGeom prst="rect">
            <a:avLst/>
          </a:prstGeom>
          <a:solidFill>
            <a:srgbClr val="ED7D31"/>
          </a:solidFill>
          <a:ln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pt-BR" sz="4400" b="1" strike="noStrike" spc="-1" dirty="0">
                <a:solidFill>
                  <a:srgbClr val="FFFFFF"/>
                </a:solidFill>
                <a:latin typeface="Calibri"/>
                <a:cs typeface="Calibri"/>
              </a:rPr>
              <a:t>Sujeito desinencial</a:t>
            </a:r>
            <a:endParaRPr lang="pt-BR" sz="4400" b="0" strike="noStrike" spc="-1" dirty="0">
              <a:solidFill>
                <a:srgbClr val="FFFFFF"/>
              </a:solidFill>
              <a:latin typeface="Calibri"/>
              <a:cs typeface="Calibri"/>
            </a:endParaRPr>
          </a:p>
        </p:txBody>
      </p:sp>
      <p:sp>
        <p:nvSpPr>
          <p:cNvPr id="5" name="TextShape 3">
            <a:extLst>
              <a:ext uri="{FF2B5EF4-FFF2-40B4-BE49-F238E27FC236}">
                <a16:creationId xmlns:a16="http://schemas.microsoft.com/office/drawing/2014/main" id="{BF5A1A6F-DE5A-40E6-B837-7CDA441B40BD}"/>
              </a:ext>
            </a:extLst>
          </p:cNvPr>
          <p:cNvSpPr txBox="1"/>
          <p:nvPr/>
        </p:nvSpPr>
        <p:spPr>
          <a:xfrm>
            <a:off x="618840" y="2657880"/>
            <a:ext cx="3390120" cy="3565800"/>
          </a:xfrm>
          <a:prstGeom prst="rect">
            <a:avLst/>
          </a:prstGeom>
          <a:noFill/>
          <a:ln>
            <a:noFill/>
          </a:ln>
        </p:spPr>
        <p:txBody>
          <a:bodyPr>
            <a:normAutofit lnSpcReduction="10000"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O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sujeito 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também pode ser classificado como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desinencial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,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oculto 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ou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elíptico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. Nos exemplos, o sujeito está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oculto 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e pode ser determinado ou pela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desinência do verbo 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(no primeiro caso) ou pelo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contexto 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(no segundo). A esses tipos de sujeito dá-se o nome de sujeito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desinencial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,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oculto 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ou </a:t>
            </a:r>
            <a:r>
              <a:rPr lang="pt-BR" sz="2100" b="1" strike="noStrike" spc="-1" dirty="0">
                <a:solidFill>
                  <a:srgbClr val="000000"/>
                </a:solidFill>
                <a:latin typeface="RobotoBR"/>
              </a:rPr>
              <a:t>elíptico</a:t>
            </a:r>
            <a:r>
              <a:rPr lang="pt-BR" sz="2100" b="0" strike="noStrike" spc="-1" dirty="0">
                <a:solidFill>
                  <a:srgbClr val="000000"/>
                </a:solidFill>
                <a:latin typeface="RobotoBR"/>
              </a:rPr>
              <a:t>.</a:t>
            </a:r>
            <a:endParaRPr lang="pt-BR" sz="2100" b="0" strike="noStrike" spc="-1" dirty="0">
              <a:solidFill>
                <a:srgbClr val="000000"/>
              </a:solidFill>
              <a:latin typeface="Calibri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lang="pt-BR" sz="2100" b="0" strike="noStrike" spc="-1" dirty="0">
              <a:solidFill>
                <a:srgbClr val="000000"/>
              </a:solidFill>
              <a:latin typeface="Calibri"/>
            </a:endParaRPr>
          </a:p>
        </p:txBody>
      </p:sp>
      <p:pic>
        <p:nvPicPr>
          <p:cNvPr id="7" name="Imagem 5">
            <a:extLst>
              <a:ext uri="{FF2B5EF4-FFF2-40B4-BE49-F238E27FC236}">
                <a16:creationId xmlns:a16="http://schemas.microsoft.com/office/drawing/2014/main" id="{2D43A986-A650-4E4C-B9C0-69D1074C193B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4636080" y="923539"/>
            <a:ext cx="7555680" cy="1847079"/>
          </a:xfrm>
          <a:prstGeom prst="rect">
            <a:avLst/>
          </a:prstGeom>
          <a:ln>
            <a:noFill/>
          </a:ln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269B82B4-5295-43AB-AEC5-BB35CBA96A6A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4702680" y="3690622"/>
            <a:ext cx="7322040" cy="1975574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29738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ângulo 2">
            <a:extLst>
              <a:ext uri="{FF2B5EF4-FFF2-40B4-BE49-F238E27FC236}">
                <a16:creationId xmlns:a16="http://schemas.microsoft.com/office/drawing/2014/main" id="{A99DEB5D-6222-4B8F-A448-38C63847FAEB}"/>
              </a:ext>
            </a:extLst>
          </p:cNvPr>
          <p:cNvSpPr/>
          <p:nvPr/>
        </p:nvSpPr>
        <p:spPr>
          <a:xfrm>
            <a:off x="551384" y="1859339"/>
            <a:ext cx="1108923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sujeito oculto, também chamado de </a:t>
            </a: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elíptico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 </a:t>
            </a: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desinencial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ou </a:t>
            </a: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implícito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é aquele que </a:t>
            </a: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não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declarado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t-BR" sz="20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oração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 fontAlgn="base"/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Apesar disso, ele é classificado como determinado porque pode ser identificado pelo contexto e pela conjugação verbal presente na oração, por exemplo: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No trajeto para casa, passei pelo parque da cidade. (Note que pela conjugação verbal “passei” podemos identificar a primeira pessoa do singular “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”. Logo, “No trajeto para casa, (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passei pelo parque da cidade.”)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Gostamos de pular Carnaval. (pela conjugação verbal, identificamos o sujeito oculto da oração: “(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Nós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Gostamos de pular Carnaval.”)</a:t>
            </a:r>
          </a:p>
          <a:p>
            <a:pPr algn="just" fontAlgn="base">
              <a:buFont typeface="Arial" panose="020B0604020202020204" pitchFamily="34" charset="0"/>
              <a:buChar char="•"/>
            </a:pP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Armando saiu da escola muito cedo. À tarde levou tudo para casa. (Aqui temos o sujeito “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Armando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 na primeira oração e na segunda, o sujeito da ação que já foi mencionado anteriormente é “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”: À tarde (</a:t>
            </a:r>
            <a:r>
              <a:rPr lang="pt-BR" sz="2000" b="0" i="0" dirty="0">
                <a:solidFill>
                  <a:srgbClr val="FF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ele</a:t>
            </a:r>
            <a:r>
              <a:rPr lang="pt-BR" sz="2000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) levou tudo para a casa.)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4D125C81-D915-4C46-832C-E63CDD184E44}"/>
              </a:ext>
            </a:extLst>
          </p:cNvPr>
          <p:cNvSpPr/>
          <p:nvPr/>
        </p:nvSpPr>
        <p:spPr>
          <a:xfrm>
            <a:off x="3503712" y="710647"/>
            <a:ext cx="3865589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pt-BR" sz="2800" b="1" spc="-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Sujeito desinencial</a:t>
            </a:r>
            <a:endParaRPr lang="pt-BR" sz="2800" spc="-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54042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57C159FC-0F83-4A3C-966E-286923B1FD63}"/>
              </a:ext>
            </a:extLst>
          </p:cNvPr>
          <p:cNvSpPr/>
          <p:nvPr/>
        </p:nvSpPr>
        <p:spPr>
          <a:xfrm>
            <a:off x="767408" y="1556792"/>
            <a:ext cx="111612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333333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sujeito desinencial recebe esse nome porque pode ser reconhecido através da desinência verbal</a:t>
            </a:r>
            <a:endParaRPr lang="pt-BR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5899C0C7-F6E0-42CF-B486-D0A9A86849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8493" y="2387992"/>
            <a:ext cx="7205786" cy="2118501"/>
          </a:xfrm>
          <a:prstGeom prst="rect">
            <a:avLst/>
          </a:prstGeom>
        </p:spPr>
      </p:pic>
      <p:sp>
        <p:nvSpPr>
          <p:cNvPr id="6" name="Retângulo 5">
            <a:extLst>
              <a:ext uri="{FF2B5EF4-FFF2-40B4-BE49-F238E27FC236}">
                <a16:creationId xmlns:a16="http://schemas.microsoft.com/office/drawing/2014/main" id="{08FBE3E2-4D6A-4EEA-A5EA-61FF34E6EA0C}"/>
              </a:ext>
            </a:extLst>
          </p:cNvPr>
          <p:cNvSpPr/>
          <p:nvPr/>
        </p:nvSpPr>
        <p:spPr>
          <a:xfrm>
            <a:off x="839416" y="4869160"/>
            <a:ext cx="107291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333333"/>
                </a:solidFill>
                <a:effectLst/>
                <a:latin typeface="Montserrat"/>
              </a:rPr>
              <a:t>Observe que na segunda tirinha de Garfield, de Jim Davis, na oração </a:t>
            </a:r>
            <a:r>
              <a:rPr lang="pt-BR" b="0" i="1" dirty="0">
                <a:solidFill>
                  <a:srgbClr val="333333"/>
                </a:solidFill>
                <a:effectLst/>
                <a:latin typeface="Montserrat"/>
              </a:rPr>
              <a:t>Acabei de me mudar, </a:t>
            </a:r>
            <a:r>
              <a:rPr lang="pt-BR" b="0" i="0" dirty="0">
                <a:solidFill>
                  <a:srgbClr val="333333"/>
                </a:solidFill>
                <a:effectLst/>
                <a:latin typeface="Montserrat"/>
              </a:rPr>
              <a:t>há a ocorrência do sujeito determinado elíptico. Ele pôde ser reconhecido através da análise do termo “</a:t>
            </a:r>
            <a:r>
              <a:rPr lang="pt-BR" b="0" i="0" dirty="0">
                <a:solidFill>
                  <a:srgbClr val="FF0000"/>
                </a:solidFill>
                <a:effectLst/>
                <a:latin typeface="Montserrat"/>
              </a:rPr>
              <a:t>acabei</a:t>
            </a:r>
            <a:r>
              <a:rPr lang="pt-BR" b="0" i="0" dirty="0">
                <a:solidFill>
                  <a:srgbClr val="333333"/>
                </a:solidFill>
                <a:effectLst/>
                <a:latin typeface="Montserrat"/>
              </a:rPr>
              <a:t>”, que, por sua desinência, podemos inferir que o sujeito é o pronome “</a:t>
            </a:r>
            <a:r>
              <a:rPr lang="pt-BR" b="0" i="0" dirty="0">
                <a:solidFill>
                  <a:srgbClr val="FF0000"/>
                </a:solidFill>
                <a:effectLst/>
                <a:latin typeface="Montserrat"/>
              </a:rPr>
              <a:t>eu</a:t>
            </a:r>
            <a:r>
              <a:rPr lang="pt-BR" b="0" i="0" dirty="0">
                <a:solidFill>
                  <a:srgbClr val="333333"/>
                </a:solidFill>
                <a:effectLst/>
                <a:latin typeface="Montserrat"/>
              </a:rPr>
              <a:t>”.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98578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92</TotalTime>
  <Words>637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8" baseType="lpstr">
      <vt:lpstr>Algerian</vt:lpstr>
      <vt:lpstr>Arial</vt:lpstr>
      <vt:lpstr>Calibri</vt:lpstr>
      <vt:lpstr>Calibri Light</vt:lpstr>
      <vt:lpstr>Montserrat</vt:lpstr>
      <vt:lpstr>Old English Text MT</vt:lpstr>
      <vt:lpstr>RobotoBR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Amoz Inacio Oliveira</dc:creator>
  <cp:lastModifiedBy>Academos</cp:lastModifiedBy>
  <cp:revision>11</cp:revision>
  <dcterms:created xsi:type="dcterms:W3CDTF">2020-05-01T21:42:33Z</dcterms:created>
  <dcterms:modified xsi:type="dcterms:W3CDTF">2020-05-05T12:16:44Z</dcterms:modified>
</cp:coreProperties>
</file>