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57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51C0A-9CD6-408F-90DA-8CCA6764A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7301C9-273D-4E06-9CFC-990B26879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E2DBBD-92AB-4311-9AE8-7218B5A3F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4F83A-5CCA-4166-B0F4-A75486E8FEB7}" type="datetimeFigureOut">
              <a:rPr lang="pt-BR" smtClean="0"/>
              <a:t>19/05/2020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68657A-F35B-43C9-ABA7-2ABD2AFB3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B4DB503-153B-48B2-81F1-05C18FBE3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7D6B-F82F-4334-A63E-608FA00956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582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2D7685-4F21-4663-AC0A-43658995C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12ED08F-225F-4CA9-997C-97FDB1166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3840A1-F4F8-477A-8A0B-37586F3E3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4F83A-5CCA-4166-B0F4-A75486E8FEB7}" type="datetimeFigureOut">
              <a:rPr lang="pt-BR" smtClean="0"/>
              <a:t>19/05/2020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E4B7BE0-CA5B-43BF-88E8-129E7A55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C7C2E8-49F8-48DB-B723-75BF2F084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7D6B-F82F-4334-A63E-608FA00956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275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44E6F22-2480-4808-9ED7-6FA24C0D54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35E1598-2CB3-4AF2-9053-565728E6A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8E0361-310F-401E-BB08-0D28A1998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4F83A-5CCA-4166-B0F4-A75486E8FEB7}" type="datetimeFigureOut">
              <a:rPr lang="pt-BR" smtClean="0"/>
              <a:t>19/05/2020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6D7AAF-82EC-46A7-874C-A7859A0B9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B339B8-7B1D-4CE2-B175-47BD2301B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7D6B-F82F-4334-A63E-608FA00956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9319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AB8E01-0C18-4DA8-B3DD-5E9AD33CD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95CA46-4AC3-48EE-89CB-B5970775E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474C02-6AA9-4F94-BD1E-FA4F2F627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4F83A-5CCA-4166-B0F4-A75486E8FEB7}" type="datetimeFigureOut">
              <a:rPr lang="pt-BR" smtClean="0"/>
              <a:t>19/05/2020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DF4E57-C0B0-417D-9E6E-492E4F3F7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63F5C4-E72D-477B-BBD4-F40BBED65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7D6B-F82F-4334-A63E-608FA00956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422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E83CFF-B020-41F4-A385-38C61DBBC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893671-63D5-495B-A8C5-3824715F4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3A56B1-735F-493D-9720-780EAA961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4F83A-5CCA-4166-B0F4-A75486E8FEB7}" type="datetimeFigureOut">
              <a:rPr lang="pt-BR" smtClean="0"/>
              <a:t>19/05/2020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75DEAB-7E99-40C9-877D-C8FFA6A6E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7E5BB0-30D3-4BF5-B76E-88901F3C1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7D6B-F82F-4334-A63E-608FA00956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393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368F49-1BC7-430F-85AD-B020DB15A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79791F-929A-4D10-B1E3-162C84325B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A9B98DA-12F5-46CD-BCB6-1184CDA4E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C35DCC6-E734-43B0-8680-30F4C2B6C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4F83A-5CCA-4166-B0F4-A75486E8FEB7}" type="datetimeFigureOut">
              <a:rPr lang="pt-BR" smtClean="0"/>
              <a:t>19/05/2020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7799A86-0A04-49D6-B90D-638997294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F331DDE-E0C7-47E8-812E-DDE5208F3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7D6B-F82F-4334-A63E-608FA00956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2414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FE8679-DA1A-4EC5-AD45-304D9D89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391062B-3A16-4A5D-BADB-18F681588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CA51567-D376-495A-B8C1-186E303F0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CE8AA60-A586-4663-91D3-7EF19DD884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90B7C09-2170-48C0-8E87-37AA9C71F1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849ABDF-950D-4378-A9A6-762DB7540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4F83A-5CCA-4166-B0F4-A75486E8FEB7}" type="datetimeFigureOut">
              <a:rPr lang="pt-BR" smtClean="0"/>
              <a:t>19/05/2020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8757F53-3B14-4966-A738-AD30DB7E3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0872497-D4FC-43CD-B175-9ACF99D90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7D6B-F82F-4334-A63E-608FA00956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9979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729AF5-2699-432B-90B7-BA5FD77B5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08F4283-8794-4A94-A0B2-435283CE9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4F83A-5CCA-4166-B0F4-A75486E8FEB7}" type="datetimeFigureOut">
              <a:rPr lang="pt-BR" smtClean="0"/>
              <a:t>19/05/2020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BC6A791-1377-4DD0-969A-DF998B7D0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815159B-F541-4C9A-8135-70FD506D2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7D6B-F82F-4334-A63E-608FA00956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7758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1C8ECDC-70BB-4B25-B308-932A60BAA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4F83A-5CCA-4166-B0F4-A75486E8FEB7}" type="datetimeFigureOut">
              <a:rPr lang="pt-BR" smtClean="0"/>
              <a:t>19/05/2020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3B8C074-1C05-4638-9B84-6BA1BD0B5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3953816-3F23-4213-9869-A048F39AD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7D6B-F82F-4334-A63E-608FA00956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0077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70BB49-CB0B-4573-A7AB-F573CEF93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9FE98C-06BC-4EE9-895F-57CD4AF4D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353CD18-AF19-4D25-B454-9EED79561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8B2A235-4BAC-4099-A433-4EAB572E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4F83A-5CCA-4166-B0F4-A75486E8FEB7}" type="datetimeFigureOut">
              <a:rPr lang="pt-BR" smtClean="0"/>
              <a:t>19/05/2020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B6362FE-87F9-4D36-AF3D-417682ECD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2FF6727-2F5B-4396-91BE-2005B92A8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7D6B-F82F-4334-A63E-608FA00956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9436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8ECDC-AB66-4037-83E1-2F2109ABD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041AE38-36FE-4499-9B1F-227D4787F0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569877B-4DA4-4E7E-9CC8-2348BA731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2624D4-A517-4348-8D2B-260ADD877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4F83A-5CCA-4166-B0F4-A75486E8FEB7}" type="datetimeFigureOut">
              <a:rPr lang="pt-BR" smtClean="0"/>
              <a:t>19/05/2020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DCEC4F1-4101-4561-80CE-DB2EEDC40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6419884-EA0A-460F-8102-D1ECA4A60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F7D6B-F82F-4334-A63E-608FA00956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867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3C816AD-B64E-494F-9E71-6F165810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7312BC4-36F8-41D8-A1B6-9FD9F51AF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570E31-03C2-4B5A-8930-31BB98DF1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4F83A-5CCA-4166-B0F4-A75486E8FEB7}" type="datetimeFigureOut">
              <a:rPr lang="pt-BR" smtClean="0"/>
              <a:t>19/05/2020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C13852-A363-4547-A4DB-C36AD93C3C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3D70DC-A250-4950-9BC6-792A0C83F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F7D6B-F82F-4334-A63E-608FA00956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113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B113C51-2FA6-48C6-A4C5-EEF962AF2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77" y="862342"/>
            <a:ext cx="11353046" cy="5133315"/>
          </a:xfrm>
          <a:prstGeom prst="rect">
            <a:avLst/>
          </a:prstGeom>
        </p:spPr>
      </p:pic>
      <p:pic>
        <p:nvPicPr>
          <p:cNvPr id="5122" name="Picture 2" descr="белые человечки бизнес png 4 » PNG Image">
            <a:extLst>
              <a:ext uri="{FF2B5EF4-FFF2-40B4-BE49-F238E27FC236}">
                <a16:creationId xmlns:a16="http://schemas.microsoft.com/office/drawing/2014/main" id="{EBD39D6C-5010-4D6F-98D3-C12CBFBFC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095" y="-9841"/>
            <a:ext cx="2367905" cy="236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915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FB0610F-1D7E-4A33-89F8-841C284DB44D}"/>
              </a:ext>
            </a:extLst>
          </p:cNvPr>
          <p:cNvSpPr/>
          <p:nvPr/>
        </p:nvSpPr>
        <p:spPr>
          <a:xfrm>
            <a:off x="695400" y="476672"/>
            <a:ext cx="1098398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1. Observe o poema abaixo, de José Paulo Paes.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a) Esse poema tem 2 orações, separe-as: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homem olha o micróbio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Pelo microscópio.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micróbio olha o homem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Pelo telescópio.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1ª: ________________________________________________________________________________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2ª: ________________________________________________________________________________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/>
              <a:t>a)Qual é o sujeito de cada oração?   1 ª.______________________  2ª.___________________________________</a:t>
            </a:r>
          </a:p>
          <a:p>
            <a:endParaRPr lang="pt-BR" dirty="0"/>
          </a:p>
          <a:p>
            <a:r>
              <a:rPr lang="pt-BR" dirty="0"/>
              <a:t>2. Como se classifica o sujeito da oração “As professoras estão em reunião.”?</a:t>
            </a:r>
          </a:p>
          <a:p>
            <a:r>
              <a:rPr lang="pt-BR" dirty="0"/>
              <a:t>a) Sujeito determinado composto</a:t>
            </a:r>
          </a:p>
          <a:p>
            <a:r>
              <a:rPr lang="pt-BR" dirty="0"/>
              <a:t>b) Sujeito determinado simples</a:t>
            </a:r>
          </a:p>
          <a:p>
            <a:r>
              <a:rPr lang="pt-BR" dirty="0"/>
              <a:t>c) Sujeito indeterminado composto</a:t>
            </a:r>
          </a:p>
          <a:p>
            <a:r>
              <a:rPr lang="pt-BR" dirty="0"/>
              <a:t>d) Sujeito indeterminado simples</a:t>
            </a:r>
          </a:p>
          <a:p>
            <a:endParaRPr lang="pt-BR" dirty="0"/>
          </a:p>
          <a:p>
            <a:r>
              <a:rPr lang="pt-BR" dirty="0"/>
              <a:t>3. Indique se o sujeito da frase abaixo é simples ou composto.</a:t>
            </a:r>
          </a:p>
          <a:p>
            <a:endParaRPr lang="pt-BR" dirty="0"/>
          </a:p>
          <a:p>
            <a:r>
              <a:rPr lang="pt-BR" dirty="0"/>
              <a:t>Meus colegas são muito prestativos. ________________________________________________________________</a:t>
            </a:r>
          </a:p>
        </p:txBody>
      </p:sp>
      <p:pic>
        <p:nvPicPr>
          <p:cNvPr id="3074" name="Picture 2" descr="Деловые Человечки для Презентаций">
            <a:extLst>
              <a:ext uri="{FF2B5EF4-FFF2-40B4-BE49-F238E27FC236}">
                <a16:creationId xmlns:a16="http://schemas.microsoft.com/office/drawing/2014/main" id="{28A1B25D-2EFC-489F-9F2C-45BE3A5EF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476672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026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D6D24B1-A8BA-42C9-8A3C-931AF8851CBB}"/>
              </a:ext>
            </a:extLst>
          </p:cNvPr>
          <p:cNvSpPr/>
          <p:nvPr/>
        </p:nvSpPr>
        <p:spPr>
          <a:xfrm>
            <a:off x="839416" y="548680"/>
            <a:ext cx="100091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4. Identifique  o sujeito e classifique-os em: Simples, composto e oculto:</a:t>
            </a:r>
          </a:p>
          <a:p>
            <a:r>
              <a:rPr lang="pt-BR" dirty="0"/>
              <a:t>a) Você e ele também </a:t>
            </a:r>
            <a:r>
              <a:rPr lang="pt-BR" i="1" dirty="0"/>
              <a:t>são</a:t>
            </a:r>
            <a:r>
              <a:rPr lang="pt-BR" dirty="0"/>
              <a:t>   importantes. _______________________________________________                        </a:t>
            </a:r>
          </a:p>
          <a:p>
            <a:r>
              <a:rPr lang="pt-BR" dirty="0"/>
              <a:t>b. Não existe essa possibilidade    _____________________________________________________       </a:t>
            </a:r>
          </a:p>
          <a:p>
            <a:r>
              <a:rPr lang="pt-BR" dirty="0"/>
              <a:t>c. Chegaram ele e o irmão.  __________________________________________________________                         </a:t>
            </a:r>
          </a:p>
          <a:p>
            <a:r>
              <a:rPr lang="pt-BR" dirty="0"/>
              <a:t>d. Apareceu no bairro um novo circo. __________________________________________________                 </a:t>
            </a:r>
          </a:p>
          <a:p>
            <a:r>
              <a:rPr lang="pt-BR" dirty="0"/>
              <a:t>e. Fui ao médico hoje pela manhã.  ____________________________________________________                        </a:t>
            </a:r>
          </a:p>
          <a:p>
            <a:r>
              <a:rPr lang="pt-BR" dirty="0"/>
              <a:t>f. São felizes essas crianças. __________________________________________________________</a:t>
            </a:r>
          </a:p>
          <a:p>
            <a:endParaRPr lang="pt-BR" dirty="0"/>
          </a:p>
          <a:p>
            <a:r>
              <a:rPr lang="pt-BR" dirty="0"/>
              <a:t>5.Escreva nos parênteses:</a:t>
            </a:r>
          </a:p>
          <a:p>
            <a:endParaRPr lang="pt-BR" dirty="0"/>
          </a:p>
          <a:p>
            <a:r>
              <a:rPr lang="pt-BR" dirty="0"/>
              <a:t>SC - para sujeito composto</a:t>
            </a:r>
          </a:p>
          <a:p>
            <a:r>
              <a:rPr lang="pt-BR" dirty="0"/>
              <a:t>SS - para sujeito simples</a:t>
            </a:r>
          </a:p>
          <a:p>
            <a:r>
              <a:rPr lang="pt-BR" dirty="0"/>
              <a:t>SO -  para sujeito oculto</a:t>
            </a:r>
          </a:p>
          <a:p>
            <a:endParaRPr lang="pt-BR" dirty="0"/>
          </a:p>
          <a:p>
            <a:r>
              <a:rPr lang="pt-BR" dirty="0"/>
              <a:t>(     ) Ontem fomos ao cinema</a:t>
            </a:r>
          </a:p>
          <a:p>
            <a:r>
              <a:rPr lang="pt-BR" dirty="0"/>
              <a:t>(     ) Pai e filho estão com dengue.</a:t>
            </a:r>
          </a:p>
          <a:p>
            <a:r>
              <a:rPr lang="pt-BR" dirty="0"/>
              <a:t>(     ) Júlia foi bem no ENEM.</a:t>
            </a:r>
          </a:p>
          <a:p>
            <a:r>
              <a:rPr lang="pt-BR" dirty="0"/>
              <a:t>(     ) Os rapazes devem ser mais educados.</a:t>
            </a:r>
          </a:p>
          <a:p>
            <a:endParaRPr lang="pt-BR" dirty="0"/>
          </a:p>
        </p:txBody>
      </p:sp>
      <p:pic>
        <p:nvPicPr>
          <p:cNvPr id="4100" name="Picture 4" descr="3D Human That Work With Laptop Stock Photo, Picture And Royalty ...">
            <a:extLst>
              <a:ext uri="{FF2B5EF4-FFF2-40B4-BE49-F238E27FC236}">
                <a16:creationId xmlns:a16="http://schemas.microsoft.com/office/drawing/2014/main" id="{9947F906-ED5D-4408-9DCB-800B41485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3861048"/>
            <a:ext cx="2482379" cy="165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251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61417C4-358A-4690-B1FF-6AEE439C0F0C}"/>
              </a:ext>
            </a:extLst>
          </p:cNvPr>
          <p:cNvSpPr/>
          <p:nvPr/>
        </p:nvSpPr>
        <p:spPr>
          <a:xfrm>
            <a:off x="731404" y="566678"/>
            <a:ext cx="107291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r>
              <a:rPr lang="pt-BR" dirty="0"/>
              <a:t>6. Relacione as colunas de acordo com o tipo de predicado que cada período apresenta:</a:t>
            </a:r>
          </a:p>
          <a:p>
            <a:endParaRPr lang="pt-BR" dirty="0"/>
          </a:p>
          <a:p>
            <a:r>
              <a:rPr lang="pt-BR" dirty="0"/>
              <a:t>a) (   ) João adora doces.</a:t>
            </a:r>
          </a:p>
          <a:p>
            <a:r>
              <a:rPr lang="pt-BR" dirty="0"/>
              <a:t>b) (   ) Pedro é inteligente.</a:t>
            </a:r>
          </a:p>
          <a:p>
            <a:r>
              <a:rPr lang="pt-BR" dirty="0"/>
              <a:t>c) (   ) João acha Pedro inteligente.</a:t>
            </a:r>
          </a:p>
          <a:p>
            <a:r>
              <a:rPr lang="pt-BR" dirty="0"/>
              <a:t>d) (   ) Maria comprou um carro novo.</a:t>
            </a:r>
          </a:p>
          <a:p>
            <a:pPr marL="342900" indent="-342900">
              <a:buAutoNum type="alphaLcParenR" startAt="5"/>
            </a:pPr>
            <a:r>
              <a:rPr lang="pt-BR" dirty="0"/>
              <a:t>( ) O dia está triste hoje.</a:t>
            </a:r>
          </a:p>
          <a:p>
            <a:pPr marL="342900" indent="-342900">
              <a:buAutoNum type="alphaLcParenR" startAt="5"/>
            </a:pPr>
            <a:endParaRPr lang="pt-BR" dirty="0"/>
          </a:p>
          <a:p>
            <a:r>
              <a:rPr lang="pt-BR" dirty="0"/>
              <a:t>I. Predicado nominal</a:t>
            </a:r>
          </a:p>
          <a:p>
            <a:r>
              <a:rPr lang="pt-BR" dirty="0"/>
              <a:t>II. Predicado verbal</a:t>
            </a:r>
          </a:p>
          <a:p>
            <a:r>
              <a:rPr lang="pt-BR" dirty="0"/>
              <a:t>III. Predicado verbo-nominal</a:t>
            </a:r>
          </a:p>
          <a:p>
            <a:endParaRPr lang="pt-BR" dirty="0"/>
          </a:p>
          <a:p>
            <a:r>
              <a:rPr lang="pt-BR" dirty="0"/>
              <a:t>7. Assinale a única alternativa em que há predicativo do sujeito:</a:t>
            </a:r>
          </a:p>
          <a:p>
            <a:r>
              <a:rPr lang="pt-BR" dirty="0"/>
              <a:t>a) ( ) Ela acha minha camiseta feia.</a:t>
            </a:r>
          </a:p>
          <a:p>
            <a:r>
              <a:rPr lang="pt-BR" dirty="0"/>
              <a:t>b) ( ) Pedro chegou exausto.</a:t>
            </a:r>
          </a:p>
          <a:p>
            <a:r>
              <a:rPr lang="pt-BR" dirty="0"/>
              <a:t>c) ( ) Maria abriu o presente de natal.</a:t>
            </a:r>
          </a:p>
          <a:p>
            <a:r>
              <a:rPr lang="pt-BR" dirty="0"/>
              <a:t>d) ( ) O menino abriu a porta da sala.</a:t>
            </a:r>
          </a:p>
          <a:p>
            <a:r>
              <a:rPr lang="pt-BR" dirty="0"/>
              <a:t>e) ( ) O professor encerrou a aula de inglês.</a:t>
            </a:r>
          </a:p>
          <a:p>
            <a:endParaRPr lang="pt-BR" dirty="0"/>
          </a:p>
        </p:txBody>
      </p:sp>
      <p:pic>
        <p:nvPicPr>
          <p:cNvPr id="6146" name="Picture 2" descr="softphone-blue-man-softphones-pick-up-your-computers-ringing-8-4-2011">
            <a:extLst>
              <a:ext uri="{FF2B5EF4-FFF2-40B4-BE49-F238E27FC236}">
                <a16:creationId xmlns:a16="http://schemas.microsoft.com/office/drawing/2014/main" id="{16939F6F-37FF-4E21-BD12-0D0BA8F70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75073" y="1556792"/>
            <a:ext cx="2464060" cy="251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601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7DA463-BD26-41E7-A253-AD0AC62854AF}"/>
              </a:ext>
            </a:extLst>
          </p:cNvPr>
          <p:cNvSpPr/>
          <p:nvPr/>
        </p:nvSpPr>
        <p:spPr>
          <a:xfrm>
            <a:off x="3143672" y="1196752"/>
            <a:ext cx="71287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Assinale a frase em que o predicativo do sujeito é formado por numeral: 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a) Nós somos três filhas. </a:t>
            </a:r>
          </a:p>
          <a:p>
            <a:pPr algn="just"/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Entre e descanse um pouco até o jantar. </a:t>
            </a:r>
          </a:p>
          <a:p>
            <a:pPr algn="just"/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Levarei meu gato para vacinar na clínica. </a:t>
            </a:r>
          </a:p>
          <a:p>
            <a:pPr algn="just"/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Comprei um lindo vestido azul. </a:t>
            </a:r>
          </a:p>
          <a:p>
            <a:pPr algn="just"/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Terminei de ler meu livro hoje. </a:t>
            </a:r>
          </a:p>
          <a:p>
            <a:pPr algn="just"/>
            <a:endParaRPr lang="pt-BR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Marque a alternativa em que o adjetivo desempenha função de predicativo do sujeito.</a:t>
            </a:r>
          </a:p>
          <a:p>
            <a:pPr algn="just"/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( ) Os diretores receberam o ministro e o secretário ingleses.</a:t>
            </a:r>
          </a:p>
          <a:p>
            <a:pPr algn="just"/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( ) Novos professores teremos ano que vem.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c) ( ) Ansiosos, o avô e a avó ligaram para os netos.</a:t>
            </a:r>
          </a:p>
          <a:p>
            <a:pPr algn="just"/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( ) Entregou-me o veículo avariado.</a:t>
            </a:r>
            <a:endParaRPr lang="pt-BR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Картинки с человечками для презентации (35 фото) | Boneco 3d ...">
            <a:extLst>
              <a:ext uri="{FF2B5EF4-FFF2-40B4-BE49-F238E27FC236}">
                <a16:creationId xmlns:a16="http://schemas.microsoft.com/office/drawing/2014/main" id="{ACA150AF-86F4-4872-9B06-93E80EBEB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8" b="95455" l="2500" r="6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65" y="980728"/>
            <a:ext cx="2045107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4 Telecom Australia's Tips for securing your Wi-fi – Make the ...">
            <a:extLst>
              <a:ext uri="{FF2B5EF4-FFF2-40B4-BE49-F238E27FC236}">
                <a16:creationId xmlns:a16="http://schemas.microsoft.com/office/drawing/2014/main" id="{A3DE92DC-1857-4346-BB0D-590425E26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581" y="4460682"/>
            <a:ext cx="2459765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322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0232452-FD4F-42C4-BF83-72D9F32DF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836712"/>
            <a:ext cx="738238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40D91D5-7550-4930-B0A1-9692FFA8F48C}"/>
              </a:ext>
            </a:extLst>
          </p:cNvPr>
          <p:cNvSpPr/>
          <p:nvPr/>
        </p:nvSpPr>
        <p:spPr>
          <a:xfrm>
            <a:off x="3159370" y="3413689"/>
            <a:ext cx="65647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WATTERSON, Bill. O melhor de Calvin. “O Estado de São Paulo”. São Paulo, 14 maio 2007.</a:t>
            </a:r>
            <a:endParaRPr lang="pt-B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AEB8C3F-7C23-4DA1-9154-455D35CB28D6}"/>
              </a:ext>
            </a:extLst>
          </p:cNvPr>
          <p:cNvSpPr/>
          <p:nvPr/>
        </p:nvSpPr>
        <p:spPr>
          <a:xfrm>
            <a:off x="1727695" y="467380"/>
            <a:ext cx="968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10. Leia: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A8F5E46-9C72-4D28-A97F-4201218151C8}"/>
              </a:ext>
            </a:extLst>
          </p:cNvPr>
          <p:cNvSpPr/>
          <p:nvPr/>
        </p:nvSpPr>
        <p:spPr>
          <a:xfrm>
            <a:off x="2153452" y="3933056"/>
            <a:ext cx="756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efeito de humor na tira reside no emprego de um predicativo do sujeito. Aponte-o:</a:t>
            </a:r>
          </a:p>
          <a:p>
            <a:pPr algn="just"/>
            <a:r>
              <a:rPr lang="pt-BR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nojento</a:t>
            </a:r>
          </a:p>
          <a:p>
            <a:pPr algn="just"/>
            <a:r>
              <a:rPr lang="pt-BR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vegetariana</a:t>
            </a:r>
          </a:p>
          <a:p>
            <a:pPr algn="just"/>
            <a:r>
              <a:rPr lang="pt-BR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vegetariano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sobremesiano</a:t>
            </a:r>
            <a:endParaRPr lang="pt-BR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Technology PNG Image | PNG All">
            <a:extLst>
              <a:ext uri="{FF2B5EF4-FFF2-40B4-BE49-F238E27FC236}">
                <a16:creationId xmlns:a16="http://schemas.microsoft.com/office/drawing/2014/main" id="{0367D2B7-9CA1-45E7-9EC0-569B6DEAA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88288" y="4195003"/>
            <a:ext cx="2922823" cy="205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309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C0B8C41-7EF8-4090-B185-FD63934DF729}"/>
              </a:ext>
            </a:extLst>
          </p:cNvPr>
          <p:cNvSpPr/>
          <p:nvPr/>
        </p:nvSpPr>
        <p:spPr>
          <a:xfrm>
            <a:off x="983432" y="1305341"/>
            <a:ext cx="97930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313131"/>
                </a:solidFill>
                <a:latin typeface="Verdana" panose="020B0604030504040204" pitchFamily="34" charset="0"/>
              </a:rPr>
              <a:t>11. Na passagem “Eu não sou vegetariano!”, o predicativo em destaque exprime:</a:t>
            </a:r>
          </a:p>
          <a:p>
            <a:pPr algn="just"/>
            <a:r>
              <a:rPr lang="pt-BR" dirty="0">
                <a:solidFill>
                  <a:srgbClr val="313131"/>
                </a:solidFill>
                <a:latin typeface="Verdana" panose="020B0604030504040204" pitchFamily="34" charset="0"/>
              </a:rPr>
              <a:t>a) um traço da personalidade do sujeito.</a:t>
            </a:r>
          </a:p>
          <a:p>
            <a:pPr algn="just"/>
            <a:r>
              <a:rPr lang="pt-BR" dirty="0">
                <a:solidFill>
                  <a:srgbClr val="313131"/>
                </a:solidFill>
                <a:latin typeface="Verdana" panose="020B0604030504040204" pitchFamily="34" charset="0"/>
              </a:rPr>
              <a:t>b) uma ação praticada pelo sujeito.</a:t>
            </a:r>
          </a:p>
          <a:p>
            <a:pPr algn="just"/>
            <a:r>
              <a:rPr lang="pt-BR" dirty="0">
                <a:latin typeface="Verdana" panose="020B0604030504040204" pitchFamily="34" charset="0"/>
              </a:rPr>
              <a:t>c) uma característica do sujeito.</a:t>
            </a:r>
          </a:p>
          <a:p>
            <a:pPr algn="just"/>
            <a:r>
              <a:rPr lang="pt-BR" dirty="0">
                <a:solidFill>
                  <a:srgbClr val="313131"/>
                </a:solidFill>
                <a:latin typeface="Verdana" panose="020B0604030504040204" pitchFamily="34" charset="0"/>
              </a:rPr>
              <a:t>d) um estado em que se encontra o sujeito.</a:t>
            </a:r>
          </a:p>
          <a:p>
            <a:pPr algn="just"/>
            <a:endParaRPr lang="pt-BR" dirty="0">
              <a:solidFill>
                <a:srgbClr val="313131"/>
              </a:solidFill>
              <a:latin typeface="Verdana" panose="020B0604030504040204" pitchFamily="34" charset="0"/>
            </a:endParaRPr>
          </a:p>
          <a:p>
            <a:pPr algn="just"/>
            <a:r>
              <a:rPr lang="pt-BR" dirty="0">
                <a:solidFill>
                  <a:srgbClr val="313131"/>
                </a:solidFill>
                <a:latin typeface="Verdana" panose="020B0604030504040204" pitchFamily="34" charset="0"/>
              </a:rPr>
              <a:t>12. O predicativo une-se ao sujeito por meio de um verbo:</a:t>
            </a:r>
          </a:p>
          <a:p>
            <a:pPr algn="just"/>
            <a:r>
              <a:rPr lang="pt-BR" dirty="0">
                <a:solidFill>
                  <a:srgbClr val="313131"/>
                </a:solidFill>
                <a:latin typeface="Verdana" panose="020B0604030504040204" pitchFamily="34" charset="0"/>
              </a:rPr>
              <a:t>a) transitivo direto</a:t>
            </a:r>
          </a:p>
          <a:p>
            <a:pPr algn="just"/>
            <a:r>
              <a:rPr lang="pt-BR" dirty="0">
                <a:latin typeface="Verdana" panose="020B0604030504040204" pitchFamily="34" charset="0"/>
              </a:rPr>
              <a:t>b) de ligação</a:t>
            </a:r>
          </a:p>
          <a:p>
            <a:pPr algn="just"/>
            <a:r>
              <a:rPr lang="pt-BR" dirty="0">
                <a:solidFill>
                  <a:srgbClr val="313131"/>
                </a:solidFill>
                <a:latin typeface="Verdana" panose="020B0604030504040204" pitchFamily="34" charset="0"/>
              </a:rPr>
              <a:t>c) intransitivo</a:t>
            </a:r>
          </a:p>
          <a:p>
            <a:pPr algn="just"/>
            <a:r>
              <a:rPr lang="pt-BR" dirty="0">
                <a:solidFill>
                  <a:srgbClr val="313131"/>
                </a:solidFill>
                <a:latin typeface="Verdana" panose="020B0604030504040204" pitchFamily="34" charset="0"/>
              </a:rPr>
              <a:t>d) transitivo indireto</a:t>
            </a:r>
          </a:p>
          <a:p>
            <a:pPr algn="just"/>
            <a:endParaRPr lang="pt-BR" dirty="0">
              <a:solidFill>
                <a:srgbClr val="313131"/>
              </a:solidFill>
              <a:latin typeface="Verdana" panose="020B0604030504040204" pitchFamily="34" charset="0"/>
            </a:endParaRPr>
          </a:p>
          <a:p>
            <a:pPr algn="just"/>
            <a:r>
              <a:rPr lang="pt-BR" dirty="0">
                <a:solidFill>
                  <a:srgbClr val="313131"/>
                </a:solidFill>
                <a:latin typeface="Verdana" panose="020B0604030504040204" pitchFamily="34" charset="0"/>
              </a:rPr>
              <a:t>13. “Parece nojento”. Identifique o predicativo do sujeito que compõe essa parte do 1º quadrinho da tira:</a:t>
            </a:r>
          </a:p>
          <a:p>
            <a:pPr algn="just"/>
            <a:r>
              <a:rPr lang="pt-BR" dirty="0">
                <a:solidFill>
                  <a:srgbClr val="313131"/>
                </a:solidFill>
                <a:latin typeface="Verdana" panose="020B0604030504040204" pitchFamily="34" charset="0"/>
              </a:rPr>
              <a:t>_________________________________________________________________</a:t>
            </a:r>
          </a:p>
        </p:txBody>
      </p:sp>
      <p:pic>
        <p:nvPicPr>
          <p:cNvPr id="7170" name="Picture 2" descr="New Technology Announcement - Swelch 4Trustee">
            <a:extLst>
              <a:ext uri="{FF2B5EF4-FFF2-40B4-BE49-F238E27FC236}">
                <a16:creationId xmlns:a16="http://schemas.microsoft.com/office/drawing/2014/main" id="{0179BC86-DFF2-4E82-BCE2-335D799CE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2069468"/>
            <a:ext cx="2448272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736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17A4150-0C27-4D5C-9806-3D7FEF02A3DD}"/>
              </a:ext>
            </a:extLst>
          </p:cNvPr>
          <p:cNvSpPr/>
          <p:nvPr/>
        </p:nvSpPr>
        <p:spPr>
          <a:xfrm>
            <a:off x="1127448" y="764704"/>
            <a:ext cx="85206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Assinale a sequência correta quanto à classificação dos predicados das orações a seguir:</a:t>
            </a:r>
          </a:p>
          <a:p>
            <a:pPr algn="just"/>
            <a:r>
              <a:rPr lang="pt-BR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Ela chegou da festa já era madrugada.</a:t>
            </a:r>
          </a:p>
          <a:p>
            <a:pPr algn="just"/>
            <a:r>
              <a:rPr lang="pt-BR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Os moradores estavam revoltados.</a:t>
            </a:r>
          </a:p>
          <a:p>
            <a:pPr algn="just"/>
            <a:r>
              <a:rPr lang="pt-BR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Ele encontrou os amigos no bar.</a:t>
            </a:r>
          </a:p>
          <a:p>
            <a:pPr algn="just"/>
            <a:r>
              <a:rPr lang="pt-BR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Os estudantes protestaram nervosos contra a corrupção.</a:t>
            </a:r>
          </a:p>
          <a:p>
            <a:pPr algn="just"/>
            <a:r>
              <a:rPr lang="pt-BR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Ela ficou aflita com a sua demora.</a:t>
            </a:r>
          </a:p>
          <a:p>
            <a:pPr algn="just"/>
            <a:r>
              <a:rPr lang="pt-BR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verbo-nominal; nominal; nominal; verbal; predicativo do sujeito.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b) verbal; nominal; verbal; verbo-nominal; nominal.</a:t>
            </a:r>
          </a:p>
          <a:p>
            <a:pPr algn="just"/>
            <a:r>
              <a:rPr lang="pt-BR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verbal; predicativo do sujeito; nominal; nominal; verbo-nominal.</a:t>
            </a:r>
          </a:p>
          <a:p>
            <a:pPr algn="just"/>
            <a:r>
              <a:rPr lang="pt-BR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verbal; nominal; verbal; verbo-nominal; verbal.</a:t>
            </a:r>
          </a:p>
          <a:p>
            <a:pPr algn="just"/>
            <a:endParaRPr lang="pt-BR" b="0" i="0" dirty="0">
              <a:solidFill>
                <a:srgbClr val="4444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 “O sol entra cada dia mais tarde, pálido, fraco, oblíquo.” “O sol brilhou um pouquinho pela manhã”. Pela ordem, os predicados das orações acima classificam-se como:</a:t>
            </a:r>
          </a:p>
          <a:p>
            <a:pPr algn="just"/>
            <a:r>
              <a:rPr lang="pt-BR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nominal e verbo-nominal</a:t>
            </a:r>
          </a:p>
          <a:p>
            <a:pPr algn="just"/>
            <a:r>
              <a:rPr lang="pt-BR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verbal e nominal</a:t>
            </a:r>
          </a:p>
          <a:p>
            <a:pPr algn="just"/>
            <a:r>
              <a:rPr lang="pt-BR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verbal e verbo-nominal</a:t>
            </a:r>
          </a:p>
          <a:p>
            <a:pPr algn="just"/>
            <a:r>
              <a:rPr lang="pt-BR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verbo-nominal e nominal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e) verbo-nominal e verbal </a:t>
            </a:r>
            <a:endParaRPr lang="pt-BR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presenter media stick figure - write with pen | Powerpoint ...">
            <a:extLst>
              <a:ext uri="{FF2B5EF4-FFF2-40B4-BE49-F238E27FC236}">
                <a16:creationId xmlns:a16="http://schemas.microsoft.com/office/drawing/2014/main" id="{43B860E9-0951-46D1-9738-3B36C74D23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68806" y="1047750"/>
            <a:ext cx="2287834" cy="274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981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1C99327-FF22-4000-9B1F-00094B6AA682}"/>
              </a:ext>
            </a:extLst>
          </p:cNvPr>
          <p:cNvSpPr/>
          <p:nvPr/>
        </p:nvSpPr>
        <p:spPr>
          <a:xfrm>
            <a:off x="839416" y="764704"/>
            <a:ext cx="100091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 Leia as frases I e II e depois responda:</a:t>
            </a:r>
          </a:p>
          <a:p>
            <a:pPr algn="just"/>
            <a:r>
              <a:rPr lang="pt-BR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Paulo está adoentado.</a:t>
            </a:r>
          </a:p>
          <a:p>
            <a:pPr algn="just"/>
            <a:r>
              <a:rPr lang="pt-BR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Paulo está no hospital.</a:t>
            </a:r>
          </a:p>
          <a:p>
            <a:pPr algn="just"/>
            <a:r>
              <a:rPr lang="pt-BR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O predicado é verbal em I e II.</a:t>
            </a:r>
          </a:p>
          <a:p>
            <a:pPr algn="just"/>
            <a:r>
              <a:rPr lang="pt-BR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O predicado é nominal em I e II.</a:t>
            </a:r>
          </a:p>
          <a:p>
            <a:pPr algn="just"/>
            <a:r>
              <a:rPr lang="pt-BR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O predicado é verbo-nominal em I e II.</a:t>
            </a:r>
          </a:p>
          <a:p>
            <a:pPr algn="just"/>
            <a:r>
              <a:rPr lang="pt-BR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O predicado é verbal em I e nominal em II.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e. O predicado é nominal em I e verbal em II.</a:t>
            </a:r>
            <a:endParaRPr lang="pt-BR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GIF para apresentações em Powerpoint. 100 imagens animadas">
            <a:extLst>
              <a:ext uri="{FF2B5EF4-FFF2-40B4-BE49-F238E27FC236}">
                <a16:creationId xmlns:a16="http://schemas.microsoft.com/office/drawing/2014/main" id="{07BF9E83-FE30-4F53-A427-F6ECBD74C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3073950"/>
            <a:ext cx="2571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2455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920</Words>
  <Application>Microsoft Office PowerPoint</Application>
  <PresentationFormat>Widescreen</PresentationFormat>
  <Paragraphs>115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Amoz Inacio Oliveira</dc:creator>
  <cp:lastModifiedBy>usuario</cp:lastModifiedBy>
  <cp:revision>15</cp:revision>
  <dcterms:created xsi:type="dcterms:W3CDTF">2020-05-17T00:30:23Z</dcterms:created>
  <dcterms:modified xsi:type="dcterms:W3CDTF">2020-05-19T16:47:22Z</dcterms:modified>
</cp:coreProperties>
</file>