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687DAC-52C2-4326-A824-86541FF9ECC6}" type="datetimeFigureOut">
              <a:rPr lang="pt-BR" smtClean="0"/>
              <a:t>06/05/2020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86F1C19-BE4D-4FF2-A87C-76AB2C4AAE1E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4138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87DAC-52C2-4326-A824-86541FF9ECC6}" type="datetimeFigureOut">
              <a:rPr lang="pt-BR" smtClean="0"/>
              <a:t>06/05/2020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1C19-BE4D-4FF2-A87C-76AB2C4AAE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7415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87DAC-52C2-4326-A824-86541FF9ECC6}" type="datetimeFigureOut">
              <a:rPr lang="pt-BR" smtClean="0"/>
              <a:t>06/05/2020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1C19-BE4D-4FF2-A87C-76AB2C4AAE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731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87DAC-52C2-4326-A824-86541FF9ECC6}" type="datetimeFigureOut">
              <a:rPr lang="pt-BR" smtClean="0"/>
              <a:t>06/05/2020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1C19-BE4D-4FF2-A87C-76AB2C4AAE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1523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87DAC-52C2-4326-A824-86541FF9ECC6}" type="datetimeFigureOut">
              <a:rPr lang="pt-BR" smtClean="0"/>
              <a:t>06/05/2020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1C19-BE4D-4FF2-A87C-76AB2C4AAE1E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6462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87DAC-52C2-4326-A824-86541FF9ECC6}" type="datetimeFigureOut">
              <a:rPr lang="pt-BR" smtClean="0"/>
              <a:t>06/05/2020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1C19-BE4D-4FF2-A87C-76AB2C4AAE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1142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87DAC-52C2-4326-A824-86541FF9ECC6}" type="datetimeFigureOut">
              <a:rPr lang="pt-BR" smtClean="0"/>
              <a:t>06/05/2020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1C19-BE4D-4FF2-A87C-76AB2C4AAE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467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87DAC-52C2-4326-A824-86541FF9ECC6}" type="datetimeFigureOut">
              <a:rPr lang="pt-BR" smtClean="0"/>
              <a:t>06/05/2020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1C19-BE4D-4FF2-A87C-76AB2C4AAE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0385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87DAC-52C2-4326-A824-86541FF9ECC6}" type="datetimeFigureOut">
              <a:rPr lang="pt-BR" smtClean="0"/>
              <a:t>06/05/2020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1C19-BE4D-4FF2-A87C-76AB2C4AAE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1519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87DAC-52C2-4326-A824-86541FF9ECC6}" type="datetimeFigureOut">
              <a:rPr lang="pt-BR" smtClean="0"/>
              <a:t>06/05/2020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1C19-BE4D-4FF2-A87C-76AB2C4AAE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8576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87DAC-52C2-4326-A824-86541FF9ECC6}" type="datetimeFigureOut">
              <a:rPr lang="pt-BR" smtClean="0"/>
              <a:t>06/05/2020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F1C19-BE4D-4FF2-A87C-76AB2C4AAE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358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3A687DAC-52C2-4326-A824-86541FF9ECC6}" type="datetimeFigureOut">
              <a:rPr lang="pt-BR" smtClean="0"/>
              <a:t>06/05/2020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E86F1C19-BE4D-4FF2-A87C-76AB2C4AAE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4388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odamateria.com.br/verbos-de-ligacao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BCD7DCC3-0D05-4D0B-B1AF-486163A573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9536" y="1052736"/>
            <a:ext cx="7776864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865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>
            <a:extLst>
              <a:ext uri="{FF2B5EF4-FFF2-40B4-BE49-F238E27FC236}">
                <a16:creationId xmlns:a16="http://schemas.microsoft.com/office/drawing/2014/main" id="{78A16344-C7E9-4123-9A98-C1D5008240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02" y="908720"/>
            <a:ext cx="10212796" cy="544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cs typeface="Arial" panose="020B0604020202020204" pitchFamily="34" charset="0"/>
              </a:rPr>
              <a:t>O </a:t>
            </a:r>
            <a:r>
              <a:rPr kumimoji="0" lang="pt-BR" altLang="pt-BR" sz="2400" b="1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cs typeface="Arial" panose="020B0604020202020204" pitchFamily="34" charset="0"/>
              </a:rPr>
              <a:t>predicado</a:t>
            </a:r>
            <a:r>
              <a:rPr kumimoji="0" lang="pt-BR" altLang="pt-BR" sz="2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cs typeface="Arial" panose="020B0604020202020204" pitchFamily="34" charset="0"/>
              </a:rPr>
              <a:t>, formado por um ou mais verbos, é aquilo que se declara sobre a ação do sujeito, concordando em número e pessoa com ele.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cs typeface="Arial" panose="020B0604020202020204" pitchFamily="34" charset="0"/>
              </a:rPr>
              <a:t>Para compreender melhor, observe o exemplo: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400" b="1" i="1" u="none" strike="noStrike" cap="none" normalizeH="0" baseline="0" dirty="0">
                <a:ln>
                  <a:noFill/>
                </a:ln>
                <a:solidFill>
                  <a:srgbClr val="264156"/>
                </a:solidFill>
                <a:effectLst/>
                <a:cs typeface="Arial" panose="020B0604020202020204" pitchFamily="34" charset="0"/>
              </a:rPr>
              <a:t>Lúcia correu no final da semana passada.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24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cs typeface="Arial" panose="020B0604020202020204" pitchFamily="34" charset="0"/>
              </a:rPr>
              <a:t>No exemplo acima, temos:</a:t>
            </a:r>
            <a:endParaRPr kumimoji="0" lang="pt-BR" altLang="pt-B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altLang="pt-BR" sz="2400" b="1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cs typeface="Arial" panose="020B0604020202020204" pitchFamily="34" charset="0"/>
              </a:rPr>
              <a:t>Sujeito da ação</a:t>
            </a:r>
            <a:r>
              <a:rPr kumimoji="0" lang="pt-BR" altLang="pt-BR" sz="2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cs typeface="Arial" panose="020B0604020202020204" pitchFamily="34" charset="0"/>
              </a:rPr>
              <a:t>: para determinar o sujeito devemos fazer a pergunta: Quem correu no final de semana passada? “</a:t>
            </a:r>
            <a:r>
              <a:rPr kumimoji="0" lang="pt-BR" altLang="pt-BR" sz="2400" b="0" i="1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cs typeface="Arial" panose="020B0604020202020204" pitchFamily="34" charset="0"/>
              </a:rPr>
              <a:t>Lúcia "é</a:t>
            </a:r>
            <a:r>
              <a:rPr kumimoji="0" lang="pt-BR" altLang="pt-BR" sz="2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cs typeface="Arial" panose="020B0604020202020204" pitchFamily="34" charset="0"/>
              </a:rPr>
              <a:t> o sujeito simples que realiza a ação.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t-BR" altLang="pt-BR" sz="2400" b="1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cs typeface="Arial" panose="020B0604020202020204" pitchFamily="34" charset="0"/>
              </a:rPr>
              <a:t>Predicado</a:t>
            </a:r>
            <a:r>
              <a:rPr kumimoji="0" lang="pt-BR" altLang="pt-BR" sz="2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cs typeface="Arial" panose="020B0604020202020204" pitchFamily="34" charset="0"/>
              </a:rPr>
              <a:t>: após identificar o sujeito da ação, todo o restante é o predicado. Trata-se da ação realizada pelo sujeito que, nesse caso, corresponde a “</a:t>
            </a:r>
            <a:r>
              <a:rPr kumimoji="0" lang="pt-BR" altLang="pt-BR" sz="2400" b="0" i="1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cs typeface="Arial" panose="020B0604020202020204" pitchFamily="34" charset="0"/>
              </a:rPr>
              <a:t>correu a semana passada</a:t>
            </a:r>
            <a:r>
              <a:rPr kumimoji="0" lang="pt-BR" altLang="pt-BR" sz="2400" b="0" i="0" u="none" strike="noStrike" cap="none" normalizeH="0" baseline="0" dirty="0">
                <a:ln>
                  <a:noFill/>
                </a:ln>
                <a:solidFill>
                  <a:srgbClr val="404040"/>
                </a:solidFill>
                <a:effectLst/>
                <a:cs typeface="Arial" panose="020B0604020202020204" pitchFamily="34" charset="0"/>
              </a:rPr>
              <a:t>”.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018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029102AC-9DEE-4F31-847B-E12E10E0C21F}"/>
              </a:ext>
            </a:extLst>
          </p:cNvPr>
          <p:cNvSpPr/>
          <p:nvPr/>
        </p:nvSpPr>
        <p:spPr>
          <a:xfrm>
            <a:off x="911424" y="1536174"/>
            <a:ext cx="104411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pt-BR" sz="2400" b="1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Tipos de Predicado</a:t>
            </a:r>
          </a:p>
          <a:p>
            <a:pPr fontAlgn="base"/>
            <a:r>
              <a:rPr lang="pt-BR" sz="24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 acordo com seu </a:t>
            </a:r>
            <a:r>
              <a:rPr lang="pt-BR" sz="2400" b="1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núcleo </a:t>
            </a:r>
            <a:r>
              <a:rPr lang="pt-BR" sz="24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significativo, os predicados são classificados em três tipos:</a:t>
            </a:r>
          </a:p>
          <a:p>
            <a:pPr fontAlgn="base"/>
            <a:r>
              <a:rPr lang="pt-BR" sz="2400" b="1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Predicado Verbal</a:t>
            </a:r>
          </a:p>
          <a:p>
            <a:pPr fontAlgn="base"/>
            <a:r>
              <a:rPr lang="pt-BR" sz="24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Indica uma ação, sendo constituído por </a:t>
            </a:r>
            <a:r>
              <a:rPr lang="pt-BR" sz="2400" b="1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núcleo</a:t>
            </a:r>
            <a:r>
              <a:rPr lang="pt-BR" sz="24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que é um </a:t>
            </a:r>
            <a:r>
              <a:rPr lang="pt-BR" sz="2400" b="1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verbo nocional</a:t>
            </a:r>
            <a:r>
              <a:rPr lang="pt-BR" sz="24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(verbo que indica uma ação). Nesse caso, não há presença de </a:t>
            </a:r>
            <a:r>
              <a:rPr lang="pt-BR" sz="2400" b="1" i="0" u="none" strike="noStrike" dirty="0">
                <a:solidFill>
                  <a:srgbClr val="337AB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predicativo do sujeito</a:t>
            </a:r>
            <a:r>
              <a:rPr lang="pt-BR" sz="24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por exemplo: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pt-BR" sz="24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Nós caminhamos muito hoje. (núcleo: caminhamos)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pt-BR" sz="24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Cheguei hoje de viagem. (núcleo: cheguei)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pt-BR" sz="24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cliente perdeu os documentos. (núcleo: perdeu)</a:t>
            </a:r>
          </a:p>
        </p:txBody>
      </p:sp>
    </p:spTree>
    <p:extLst>
      <p:ext uri="{BB962C8B-B14F-4D97-AF65-F5344CB8AC3E}">
        <p14:creationId xmlns:p14="http://schemas.microsoft.com/office/powerpoint/2010/main" val="3722894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68D27DAC-FF42-409F-BF4F-CE6CC20D339C}"/>
              </a:ext>
            </a:extLst>
          </p:cNvPr>
          <p:cNvSpPr/>
          <p:nvPr/>
        </p:nvSpPr>
        <p:spPr>
          <a:xfrm>
            <a:off x="767408" y="1556792"/>
            <a:ext cx="106571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pt-BR" sz="2400" b="1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Predicado Nominal</a:t>
            </a:r>
          </a:p>
          <a:p>
            <a:pPr fontAlgn="base"/>
            <a:r>
              <a:rPr lang="pt-BR" sz="24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Indica estado ou qualidade, sendo constituído por um </a:t>
            </a:r>
            <a:r>
              <a:rPr lang="pt-BR" sz="2400" b="1" i="0" u="none" strike="noStrike" dirty="0">
                <a:solidFill>
                  <a:srgbClr val="337AB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verbo de ligação</a:t>
            </a:r>
            <a:r>
              <a:rPr lang="pt-BR" sz="2400" b="1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sz="24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(verbo que indica estado) e o </a:t>
            </a:r>
            <a:r>
              <a:rPr lang="pt-BR" sz="2400" b="1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predicativo do sujeito</a:t>
            </a:r>
            <a:r>
              <a:rPr lang="pt-BR" sz="24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(complementa o sujeito atribuindo-lhe uma qualidade).</a:t>
            </a:r>
          </a:p>
          <a:p>
            <a:pPr fontAlgn="base"/>
            <a:r>
              <a:rPr lang="pt-BR" sz="24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Há somente </a:t>
            </a:r>
            <a:r>
              <a:rPr lang="pt-BR" sz="2400" b="1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núcleo</a:t>
            </a:r>
            <a:r>
              <a:rPr lang="pt-BR" sz="24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caracterizado por um nome (substantivo ou adjetivo), por exemplo: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pt-BR" sz="24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Alan está feliz. (núcleo: feliz)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pt-BR" sz="24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Fiquei exausta. (núcleo: exausta)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pt-BR" sz="24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Ele continua atencioso comigo. (núcleo: atencioso)</a:t>
            </a:r>
          </a:p>
        </p:txBody>
      </p:sp>
    </p:spTree>
    <p:extLst>
      <p:ext uri="{BB962C8B-B14F-4D97-AF65-F5344CB8AC3E}">
        <p14:creationId xmlns:p14="http://schemas.microsoft.com/office/powerpoint/2010/main" val="4257775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820B737-FD6D-46A6-9275-0CF3EB8391D6}"/>
              </a:ext>
            </a:extLst>
          </p:cNvPr>
          <p:cNvSpPr/>
          <p:nvPr/>
        </p:nvSpPr>
        <p:spPr>
          <a:xfrm>
            <a:off x="479376" y="1412776"/>
            <a:ext cx="99371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pt-BR" sz="2000" b="1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Predicado Verbo-Nominal</a:t>
            </a:r>
          </a:p>
          <a:p>
            <a:pPr algn="just" fontAlgn="base"/>
            <a:r>
              <a:rPr lang="pt-BR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Ao mesmo tempo que indica ação do sujeito, esse tipo de predicado informa sua qualidade ou estado, sendo constituído por </a:t>
            </a:r>
            <a:r>
              <a:rPr lang="pt-BR" sz="2000" b="1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dois núcleos</a:t>
            </a:r>
            <a:r>
              <a:rPr lang="pt-BR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um </a:t>
            </a:r>
            <a:r>
              <a:rPr lang="pt-BR" sz="2000" b="1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nome </a:t>
            </a:r>
            <a:r>
              <a:rPr lang="pt-BR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 um </a:t>
            </a:r>
            <a:r>
              <a:rPr lang="pt-BR" sz="2000" b="1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verbo</a:t>
            </a:r>
            <a:r>
              <a:rPr lang="pt-BR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fontAlgn="base"/>
            <a:r>
              <a:rPr lang="pt-BR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Nesse caso, há presença de</a:t>
            </a:r>
            <a:r>
              <a:rPr lang="pt-BR" sz="2000" b="1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predicativo do sujeito </a:t>
            </a:r>
            <a:r>
              <a:rPr lang="pt-BR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 </a:t>
            </a:r>
            <a:r>
              <a:rPr lang="pt-BR" sz="2000" b="1" i="0" u="none" strike="noStrike" dirty="0">
                <a:solidFill>
                  <a:srgbClr val="337AB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predicativo do objeto</a:t>
            </a:r>
            <a:r>
              <a:rPr lang="pt-BR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(complementa o objeto direto ou indireto, atribuindo-lhes uma característica), por exemplo: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pt-BR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Suzana chegou cansada. (núcleos: chegou, cansada)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pt-BR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Terminaram satisfeitos o trabalho. (núcleos: terminaram, satisfeitos)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pt-BR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Considerou a caminhada desagradável. (núcleos: considerou, desagradável)</a:t>
            </a:r>
          </a:p>
          <a:p>
            <a:pPr algn="just" fontAlgn="base"/>
            <a:r>
              <a:rPr lang="pt-BR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 identificar um predicado verbo-nominal, o verbo que indica ação está expresso na oração. O verbo que indica estado ou qualidade, por sua vez, está oculto.</a:t>
            </a:r>
          </a:p>
          <a:p>
            <a:pPr algn="just" fontAlgn="base"/>
            <a:r>
              <a:rPr lang="pt-BR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Assim, “Suzana chegou” caracteriza o verbo nocional, o qual representa a ação do sujeito. Enquanto que “(estava) cansada” indica o estado do sujeito, onde o verbo não nocional não aparece declarado na frase.</a:t>
            </a:r>
          </a:p>
        </p:txBody>
      </p:sp>
    </p:spTree>
    <p:extLst>
      <p:ext uri="{BB962C8B-B14F-4D97-AF65-F5344CB8AC3E}">
        <p14:creationId xmlns:p14="http://schemas.microsoft.com/office/powerpoint/2010/main" val="1688043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788BA7AB-D2DF-4B9E-9DDC-C34CF947ACE3}"/>
              </a:ext>
            </a:extLst>
          </p:cNvPr>
          <p:cNvSpPr/>
          <p:nvPr/>
        </p:nvSpPr>
        <p:spPr>
          <a:xfrm>
            <a:off x="3137498" y="908720"/>
            <a:ext cx="59170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i="0" dirty="0">
                <a:solidFill>
                  <a:srgbClr val="222222"/>
                </a:solidFill>
                <a:effectLst/>
                <a:latin typeface="Helvetica Neue"/>
              </a:rPr>
              <a:t>Predicativo do sujeito e do objeto: qual a diferença?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89D870DA-101A-4978-B806-FD81A9C6D88E}"/>
              </a:ext>
            </a:extLst>
          </p:cNvPr>
          <p:cNvSpPr/>
          <p:nvPr/>
        </p:nvSpPr>
        <p:spPr>
          <a:xfrm>
            <a:off x="623392" y="1701963"/>
            <a:ext cx="101531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0" i="0" dirty="0">
                <a:solidFill>
                  <a:srgbClr val="222222"/>
                </a:solidFill>
                <a:effectLst/>
                <a:latin typeface="Helvetica Neue"/>
              </a:rPr>
              <a:t>O </a:t>
            </a:r>
            <a:r>
              <a:rPr lang="pt-BR" b="1" i="0" dirty="0">
                <a:solidFill>
                  <a:srgbClr val="222222"/>
                </a:solidFill>
                <a:effectLst/>
                <a:latin typeface="Helvetica Neue"/>
              </a:rPr>
              <a:t>predicativo do sujeito</a:t>
            </a:r>
            <a:r>
              <a:rPr lang="pt-BR" b="0" i="0" dirty="0">
                <a:solidFill>
                  <a:srgbClr val="222222"/>
                </a:solidFill>
                <a:effectLst/>
                <a:latin typeface="Helvetica Neue"/>
              </a:rPr>
              <a:t> e o </a:t>
            </a:r>
            <a:r>
              <a:rPr lang="pt-BR" b="1" i="0" dirty="0">
                <a:solidFill>
                  <a:srgbClr val="222222"/>
                </a:solidFill>
                <a:effectLst/>
                <a:latin typeface="Helvetica Neue"/>
              </a:rPr>
              <a:t>predicativo do objeto </a:t>
            </a:r>
            <a:r>
              <a:rPr lang="pt-BR" b="0" i="0" dirty="0">
                <a:solidFill>
                  <a:srgbClr val="222222"/>
                </a:solidFill>
                <a:effectLst/>
                <a:latin typeface="Helvetica Neue"/>
              </a:rPr>
              <a:t>são termos integrante da oração, atuando como um complemento. Ambos têm como função atribuir uma característica a outro termo da oração.</a:t>
            </a:r>
          </a:p>
          <a:p>
            <a:r>
              <a:rPr lang="pt-BR" b="0" i="0" dirty="0">
                <a:solidFill>
                  <a:srgbClr val="222222"/>
                </a:solidFill>
                <a:effectLst/>
                <a:latin typeface="Helvetica Neue"/>
              </a:rPr>
              <a:t>Conforme o próprio nome </a:t>
            </a:r>
            <a:r>
              <a:rPr lang="pt-BR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indica</a:t>
            </a:r>
            <a:r>
              <a:rPr lang="pt-BR" b="0" i="0" dirty="0">
                <a:solidFill>
                  <a:srgbClr val="222222"/>
                </a:solidFill>
                <a:effectLst/>
                <a:latin typeface="Helvetica Neue"/>
              </a:rPr>
              <a:t>, o predicativo do sujeito atribui uma característica ao sujeito e o predicativo do objeto atribui uma característica ao objeto (direto ou indireto).</a:t>
            </a:r>
          </a:p>
          <a:p>
            <a:r>
              <a:rPr lang="pt-BR" b="1" i="0" dirty="0">
                <a:solidFill>
                  <a:srgbClr val="222222"/>
                </a:solidFill>
                <a:effectLst/>
                <a:latin typeface="Helvetica Neue"/>
              </a:rPr>
              <a:t>Exemplo com predicativo do sujeito</a:t>
            </a:r>
            <a:r>
              <a:rPr lang="pt-BR" b="0" i="0" dirty="0">
                <a:solidFill>
                  <a:srgbClr val="222222"/>
                </a:solidFill>
                <a:effectLst/>
                <a:latin typeface="Helvetica Neue"/>
              </a:rPr>
              <a:t>:</a:t>
            </a:r>
            <a:br>
              <a:rPr lang="pt-BR" b="0" i="0" dirty="0">
                <a:solidFill>
                  <a:srgbClr val="222222"/>
                </a:solidFill>
                <a:effectLst/>
                <a:latin typeface="Helvetica Neue"/>
              </a:rPr>
            </a:br>
            <a:r>
              <a:rPr lang="pt-BR" b="0" i="0" dirty="0">
                <a:solidFill>
                  <a:srgbClr val="222222"/>
                </a:solidFill>
                <a:effectLst/>
                <a:latin typeface="Helvetica Neue"/>
              </a:rPr>
              <a:t>Ele é insuportável.</a:t>
            </a:r>
          </a:p>
          <a:p>
            <a:r>
              <a:rPr lang="pt-BR" b="0" i="0" dirty="0">
                <a:solidFill>
                  <a:srgbClr val="222222"/>
                </a:solidFill>
                <a:effectLst/>
                <a:latin typeface="Helvetica Neue"/>
              </a:rPr>
              <a:t>Insuportável = predicativo do sujeito </a:t>
            </a:r>
            <a:br>
              <a:rPr lang="pt-BR" b="0" i="0" dirty="0">
                <a:solidFill>
                  <a:srgbClr val="222222"/>
                </a:solidFill>
                <a:effectLst/>
                <a:latin typeface="Helvetica Neue"/>
              </a:rPr>
            </a:br>
            <a:r>
              <a:rPr lang="pt-BR" b="0" i="0" dirty="0">
                <a:solidFill>
                  <a:srgbClr val="222222"/>
                </a:solidFill>
                <a:effectLst/>
                <a:latin typeface="Helvetica Neue"/>
              </a:rPr>
              <a:t>Quem é insuportável? Ele.</a:t>
            </a:r>
            <a:br>
              <a:rPr lang="pt-BR" b="0" i="0" dirty="0">
                <a:solidFill>
                  <a:srgbClr val="222222"/>
                </a:solidFill>
                <a:effectLst/>
                <a:latin typeface="Helvetica Neue"/>
              </a:rPr>
            </a:br>
            <a:r>
              <a:rPr lang="pt-BR" b="0" i="0" dirty="0">
                <a:solidFill>
                  <a:srgbClr val="222222"/>
                </a:solidFill>
                <a:effectLst/>
                <a:latin typeface="Helvetica Neue"/>
              </a:rPr>
              <a:t>Ele = sujeito</a:t>
            </a:r>
          </a:p>
          <a:p>
            <a:r>
              <a:rPr lang="pt-BR" b="1" i="0" dirty="0">
                <a:solidFill>
                  <a:srgbClr val="222222"/>
                </a:solidFill>
                <a:effectLst/>
                <a:latin typeface="Helvetica Neue"/>
              </a:rPr>
              <a:t>Exemplo com predicativo do objeto</a:t>
            </a:r>
            <a:r>
              <a:rPr lang="pt-BR" b="0" i="0" dirty="0">
                <a:solidFill>
                  <a:srgbClr val="222222"/>
                </a:solidFill>
                <a:effectLst/>
                <a:latin typeface="Helvetica Neue"/>
              </a:rPr>
              <a:t>:</a:t>
            </a:r>
            <a:br>
              <a:rPr lang="pt-BR" b="0" i="0" dirty="0">
                <a:solidFill>
                  <a:srgbClr val="222222"/>
                </a:solidFill>
                <a:effectLst/>
                <a:latin typeface="Helvetica Neue"/>
              </a:rPr>
            </a:br>
            <a:r>
              <a:rPr lang="pt-BR" b="0" i="0" dirty="0">
                <a:solidFill>
                  <a:srgbClr val="222222"/>
                </a:solidFill>
                <a:effectLst/>
                <a:latin typeface="Helvetica Neue"/>
              </a:rPr>
              <a:t>Eu chamei-o de insuportável.</a:t>
            </a:r>
          </a:p>
          <a:p>
            <a:r>
              <a:rPr lang="pt-BR" b="0" i="0" dirty="0">
                <a:solidFill>
                  <a:srgbClr val="222222"/>
                </a:solidFill>
                <a:effectLst/>
                <a:latin typeface="Helvetica Neue"/>
              </a:rPr>
              <a:t>Insuportável = predicativo do objeto </a:t>
            </a:r>
            <a:br>
              <a:rPr lang="pt-BR" b="0" i="0" dirty="0">
                <a:solidFill>
                  <a:srgbClr val="222222"/>
                </a:solidFill>
                <a:effectLst/>
                <a:latin typeface="Helvetica Neue"/>
              </a:rPr>
            </a:br>
            <a:r>
              <a:rPr lang="pt-BR" b="0" i="0" dirty="0">
                <a:solidFill>
                  <a:srgbClr val="222222"/>
                </a:solidFill>
                <a:effectLst/>
                <a:latin typeface="Helvetica Neue"/>
              </a:rPr>
              <a:t>Quem é insuportável? o</a:t>
            </a:r>
            <a:br>
              <a:rPr lang="pt-BR" b="0" i="0" dirty="0">
                <a:solidFill>
                  <a:srgbClr val="222222"/>
                </a:solidFill>
                <a:effectLst/>
                <a:latin typeface="Helvetica Neue"/>
              </a:rPr>
            </a:br>
            <a:r>
              <a:rPr lang="pt-BR" b="0" i="0" dirty="0" err="1">
                <a:solidFill>
                  <a:srgbClr val="222222"/>
                </a:solidFill>
                <a:effectLst/>
                <a:latin typeface="Helvetica Neue"/>
              </a:rPr>
              <a:t>O</a:t>
            </a:r>
            <a:r>
              <a:rPr lang="pt-BR" b="0" i="0" dirty="0">
                <a:solidFill>
                  <a:srgbClr val="222222"/>
                </a:solidFill>
                <a:effectLst/>
                <a:latin typeface="Helvetica Neue"/>
              </a:rPr>
              <a:t> = objeto direto</a:t>
            </a:r>
          </a:p>
        </p:txBody>
      </p:sp>
    </p:spTree>
    <p:extLst>
      <p:ext uri="{BB962C8B-B14F-4D97-AF65-F5344CB8AC3E}">
        <p14:creationId xmlns:p14="http://schemas.microsoft.com/office/powerpoint/2010/main" val="1857844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5E095BB4-AA33-431B-ACDA-2639E088E381}"/>
              </a:ext>
            </a:extLst>
          </p:cNvPr>
          <p:cNvSpPr/>
          <p:nvPr/>
        </p:nvSpPr>
        <p:spPr>
          <a:xfrm>
            <a:off x="911424" y="1628800"/>
            <a:ext cx="103691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Predicativo do sujeito</a:t>
            </a:r>
          </a:p>
          <a:p>
            <a:r>
              <a:rPr lang="pt-BR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predicativo do sujeito caracteriza o sujeito. Aparece após um verbo de ligação: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Você parece </a:t>
            </a:r>
            <a:r>
              <a:rPr lang="pt-BR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cansado</a:t>
            </a:r>
            <a:r>
              <a:rPr lang="pt-BR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Minha blusa é</a:t>
            </a:r>
            <a:r>
              <a:rPr lang="pt-BR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nova</a:t>
            </a:r>
            <a:r>
              <a:rPr lang="pt-BR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Meu irmão anda </a:t>
            </a:r>
            <a:r>
              <a:rPr lang="pt-BR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nervoso</a:t>
            </a:r>
            <a:r>
              <a:rPr lang="pt-BR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pt-BR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Leia tudo sobre o </a:t>
            </a:r>
            <a:r>
              <a:rPr lang="pt-BR" sz="2400" b="0" i="0" dirty="0">
                <a:solidFill>
                  <a:srgbClr val="2200C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predicativo do sujeito</a:t>
            </a:r>
            <a:r>
              <a:rPr lang="pt-BR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pt-BR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Predicativo do objeto</a:t>
            </a:r>
          </a:p>
          <a:p>
            <a:r>
              <a:rPr lang="pt-BR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predicativo do objeto caracteriza o objeto direto ou o objeto indireto. Aparece em predicados verbo-nominais: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Ele viu-me </a:t>
            </a:r>
            <a:r>
              <a:rPr lang="pt-BR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arrependida</a:t>
            </a:r>
            <a:r>
              <a:rPr lang="pt-BR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Chamei minha filha de </a:t>
            </a:r>
            <a:r>
              <a:rPr lang="pt-BR" sz="24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estudiosa</a:t>
            </a:r>
            <a:r>
              <a:rPr lang="pt-BR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pt-BR" b="0" i="0" dirty="0">
              <a:solidFill>
                <a:srgbClr val="22222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065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30D4B23-E520-4ABA-9BB2-4B01CAF317DD}"/>
              </a:ext>
            </a:extLst>
          </p:cNvPr>
          <p:cNvSpPr/>
          <p:nvPr/>
        </p:nvSpPr>
        <p:spPr>
          <a:xfrm>
            <a:off x="1551711" y="2132856"/>
            <a:ext cx="90885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Tarefa de casa: Livro de Português: Paginas 108 (Questão 1) até a pagina 111</a:t>
            </a:r>
          </a:p>
        </p:txBody>
      </p:sp>
    </p:spTree>
    <p:extLst>
      <p:ext uri="{BB962C8B-B14F-4D97-AF65-F5344CB8AC3E}">
        <p14:creationId xmlns:p14="http://schemas.microsoft.com/office/powerpoint/2010/main" val="3892681769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</Template>
  <TotalTime>61</TotalTime>
  <Words>671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Corbel</vt:lpstr>
      <vt:lpstr>Helvetica Neue</vt:lpstr>
      <vt:lpstr>Base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Amoz Inacio Oliveira</dc:creator>
  <cp:lastModifiedBy>usuario</cp:lastModifiedBy>
  <cp:revision>7</cp:revision>
  <dcterms:created xsi:type="dcterms:W3CDTF">2020-05-05T00:44:53Z</dcterms:created>
  <dcterms:modified xsi:type="dcterms:W3CDTF">2020-05-06T10:51:48Z</dcterms:modified>
</cp:coreProperties>
</file>