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4" r:id="rId4"/>
    <p:sldId id="258" r:id="rId5"/>
    <p:sldId id="263" r:id="rId6"/>
    <p:sldId id="260" r:id="rId7"/>
    <p:sldId id="261" r:id="rId8"/>
    <p:sldId id="26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F4065-1B72-4D33-A9B9-C2E0A782C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29B991-C158-45AC-A678-AA0188B1B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DD116A-239E-4D55-A19C-4C36F618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C8AA52-8749-4BA6-A8E4-65B75F3AA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ACA6B9-9E4B-450F-9060-C9DCB29B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7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D6D9D6-7166-425C-8ED1-603E765A9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371A26-065F-4323-83D6-ACE13D04C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278DFF-232A-4955-875D-39D24BCB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E31B66-AB31-4F24-A6D8-8BE5B8286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5F2BC9-C2C3-4F19-B565-508574C3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0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6FE877-CA67-4FB2-A501-E96CAC84E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1D819D-EADC-4888-9C89-61FF6ACD5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048159-106E-4AE6-BC28-9CF8B5AFA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485BE1-4CE9-49E1-9762-20C4761A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4074F0-9290-4E55-AC29-D1A9652D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16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3DDDF-C4AF-4BF1-B4E4-696C6354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2796F7-279A-4B00-B0EA-9F40A4321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FD8ED6-5579-4825-BB87-73A79DB8B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DEE8DE-4CB2-443E-8814-06AD44E3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577B55-0E5F-416E-A8BB-B2D8956F0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94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81B97-14CB-48D5-A7BA-5232A27F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054D87-591C-454E-BABC-EA81C78FC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E59BA4-5CB6-45F3-B027-6D3E516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81D1C0-D8C5-49BF-9F19-52345F891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0E28A3-6FB7-436F-851E-A467BE2AC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97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64E49-266D-414A-B268-6C4F346C5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B48BF4-00A2-4CA9-A71A-DA58A5054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D318B0B-214B-40D1-AF9F-F79E4BE1C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00431B-D080-418D-B29C-84B4750C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11A143-2EE9-4029-94BC-0A665440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B5DFF8-1299-4C2C-9710-FA77B7D9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46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6FD20-1DA7-4314-84EB-0F9AA149B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803FC5-01B6-46C3-AD03-340B18C0D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F152FB-495F-4BA4-92D6-C657FF54F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646F8B5-A4C7-49E6-800B-C11A4179C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D613F39-7FB4-4422-97C5-2180CD386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DDC2757-0502-470E-B89C-FAF1B7CE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F0F913-84FE-4370-B04F-3552E16B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4BA7827-6ECC-40D6-85C2-F3F323C2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71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E11B7-866C-44E7-96AD-9C19840E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F7BF08-4A98-4616-9AC1-527A0F5B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7D4E89A-597C-47F5-B578-8BFE5913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F859A22-8611-4FCF-B4A2-C4808504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00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9D93840-9C8F-483A-8502-BFB25766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8F8797B-C0B3-472D-98BC-FCAE400CF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4C8A0F0-0289-4401-8705-B4E7B364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35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2AC90-5108-4B5A-B78A-0A7DA46F0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7D0926-5E59-405A-A049-0D0A726FA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1751763-AB6A-4782-AD4B-69BBD1057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5CD625-CCE4-4B06-AEFB-CB43612CE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482783-311F-472C-83B0-10404F9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CF1AD1-17DB-4489-B497-D4BD33B5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999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4EB30-487E-4833-8149-E41A5C0DD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AFEC730-D4E4-47A0-A826-A778A25C9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C02488-A150-4D0F-9963-0EB2A1B1D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35FFECA-99B7-4246-B4C8-DEB79BC6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BA328F-6FC3-4558-A622-B58EFAB0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FCE08E-7757-4530-BB02-2C927E96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41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CAA1031-3C96-4EA6-B4AE-ACCDB3A1D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EF5798-FEB8-422D-9CD8-BC527C95A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E2C8AB-6014-4EA7-A590-29B54B2AF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80936-D457-4F55-ADC0-6CD7547DCD28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8E9090-5591-4193-ACE4-683C7209A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7B89C8-7DC7-4F0F-9F8A-47C252E55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440A8-4399-40A2-ACCF-AB583CABC3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68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40D2A86-24C0-4054-A25C-9C1F4E0B09D2}"/>
              </a:ext>
            </a:extLst>
          </p:cNvPr>
          <p:cNvSpPr/>
          <p:nvPr/>
        </p:nvSpPr>
        <p:spPr>
          <a:xfrm>
            <a:off x="3528630" y="1052736"/>
            <a:ext cx="513473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BR" sz="4800" b="1" dirty="0">
                <a:solidFill>
                  <a:srgbClr val="002060"/>
                </a:solidFill>
                <a:latin typeface="Old English Text MT" panose="03040902040508030806" pitchFamily="66" charset="0"/>
              </a:rPr>
              <a:t>Língua Portuguesa</a:t>
            </a:r>
          </a:p>
          <a:p>
            <a:pPr algn="ctr" fontAlgn="base"/>
            <a:r>
              <a:rPr lang="pt-BR" sz="4800" b="1" dirty="0">
                <a:solidFill>
                  <a:srgbClr val="002060"/>
                </a:solidFill>
                <a:latin typeface="Old English Text MT" panose="03040902040508030806" pitchFamily="66" charset="0"/>
              </a:rPr>
              <a:t>9º ANO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163BC29-9C9C-4AA0-9C7C-D4C9901ACCF7}"/>
              </a:ext>
            </a:extLst>
          </p:cNvPr>
          <p:cNvSpPr txBox="1"/>
          <p:nvPr/>
        </p:nvSpPr>
        <p:spPr>
          <a:xfrm>
            <a:off x="839416" y="3429000"/>
            <a:ext cx="9433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          </a:t>
            </a:r>
            <a:r>
              <a:rPr lang="pt-BR" sz="2800" dirty="0">
                <a:solidFill>
                  <a:srgbClr val="FF0000"/>
                </a:solidFill>
                <a:latin typeface="Algerian" panose="04020705040A02060702" pitchFamily="82" charset="0"/>
              </a:rPr>
              <a:t>Bom </a:t>
            </a:r>
            <a:r>
              <a:rPr lang="pt-BR" sz="2800" dirty="0" err="1">
                <a:solidFill>
                  <a:srgbClr val="FF0000"/>
                </a:solidFill>
                <a:latin typeface="Algerian" panose="04020705040A02060702" pitchFamily="82" charset="0"/>
              </a:rPr>
              <a:t>dia,turma</a:t>
            </a:r>
            <a:endParaRPr lang="pt-BR" sz="2800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2800" dirty="0">
                <a:solidFill>
                  <a:srgbClr val="FF0000"/>
                </a:solidFill>
                <a:latin typeface="Algerian" panose="04020705040A02060702" pitchFamily="82" charset="0"/>
              </a:rPr>
              <a:t>          hoje vamos dar inicio aos conteúdos da Unidade 2</a:t>
            </a:r>
          </a:p>
        </p:txBody>
      </p:sp>
    </p:spTree>
    <p:extLst>
      <p:ext uri="{BB962C8B-B14F-4D97-AF65-F5344CB8AC3E}">
        <p14:creationId xmlns:p14="http://schemas.microsoft.com/office/powerpoint/2010/main" val="154166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2D654C8C-4A3B-4E7E-A588-5686332A4FCA}"/>
              </a:ext>
            </a:extLst>
          </p:cNvPr>
          <p:cNvSpPr/>
          <p:nvPr/>
        </p:nvSpPr>
        <p:spPr>
          <a:xfrm>
            <a:off x="0" y="0"/>
            <a:ext cx="1815548" cy="6858000"/>
          </a:xfrm>
          <a:prstGeom prst="rect">
            <a:avLst/>
          </a:prstGeom>
          <a:solidFill>
            <a:srgbClr val="4973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Orações subordinadas adjetivas</a:t>
            </a:r>
            <a:endParaRPr lang="pt-B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B482F84-A0CB-4F60-9BCF-2C4E78DE8010}"/>
              </a:ext>
            </a:extLst>
          </p:cNvPr>
          <p:cNvSpPr/>
          <p:nvPr/>
        </p:nvSpPr>
        <p:spPr>
          <a:xfrm>
            <a:off x="2213112" y="856570"/>
            <a:ext cx="8787823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000" indent="-432000"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Oração subordinada 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adjetiva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explicativa</a:t>
            </a:r>
          </a:p>
          <a:p>
            <a:pPr marL="900000" indent="-288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é um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esclarecimento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sobre um dos termos da oração principal e por isso sua função sintática é de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adjunto adnominal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dessa oração.</a:t>
            </a:r>
          </a:p>
          <a:p>
            <a:pPr marL="900000" indent="-2880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pontuação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é um item essencial para sua classificação: as orações estão sempre entre vírgulas ou travessões.</a:t>
            </a:r>
          </a:p>
          <a:p>
            <a:pPr marL="900000" indent="-2880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accent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900000"/>
            <a:r>
              <a:rPr lang="pt-BR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B37E4D59-B40C-4FFB-BF20-521B9839083B}"/>
              </a:ext>
            </a:extLst>
          </p:cNvPr>
          <p:cNvGrpSpPr/>
          <p:nvPr/>
        </p:nvGrpSpPr>
        <p:grpSpPr>
          <a:xfrm>
            <a:off x="2616591" y="4292665"/>
            <a:ext cx="9108000" cy="1883522"/>
            <a:chOff x="2616591" y="4292665"/>
            <a:chExt cx="9108000" cy="1883522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16D9ABD2-E1B5-4431-8C28-4E536FE98375}"/>
                </a:ext>
              </a:extLst>
            </p:cNvPr>
            <p:cNvSpPr/>
            <p:nvPr/>
          </p:nvSpPr>
          <p:spPr>
            <a:xfrm>
              <a:off x="2616591" y="5215994"/>
              <a:ext cx="9108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2000" dirty="0">
                  <a:solidFill>
                    <a:schemeClr val="accent1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Os macacos</a:t>
              </a:r>
              <a:r>
                <a:rPr lang="pt-BR" sz="2000" dirty="0">
                  <a:solidFill>
                    <a:schemeClr val="accent2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,</a:t>
              </a:r>
              <a:r>
                <a:rPr lang="pt-BR" sz="2000" dirty="0">
                  <a:solidFill>
                    <a:schemeClr val="accent1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pt-BR" sz="2000" dirty="0">
                  <a:solidFill>
                    <a:schemeClr val="accent2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que estão doentes,</a:t>
              </a:r>
              <a:r>
                <a:rPr lang="pt-BR" sz="2000" dirty="0">
                  <a:solidFill>
                    <a:schemeClr val="accent1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foram transferidos para o hospital veterinário.</a:t>
              </a:r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0F334A27-8660-4C2C-A402-DB82F332429D}"/>
                </a:ext>
              </a:extLst>
            </p:cNvPr>
            <p:cNvGrpSpPr/>
            <p:nvPr/>
          </p:nvGrpSpPr>
          <p:grpSpPr>
            <a:xfrm>
              <a:off x="2771335" y="5616104"/>
              <a:ext cx="1617785" cy="390806"/>
              <a:chOff x="2771335" y="5180000"/>
              <a:chExt cx="1617785" cy="390806"/>
            </a:xfrm>
          </p:grpSpPr>
          <p:cxnSp>
            <p:nvCxnSpPr>
              <p:cNvPr id="20" name="Conector reto 19">
                <a:extLst>
                  <a:ext uri="{FF2B5EF4-FFF2-40B4-BE49-F238E27FC236}">
                    <a16:creationId xmlns:a16="http://schemas.microsoft.com/office/drawing/2014/main" id="{C4BBDA4B-800A-4BD6-9A7A-EB1E830D5C5E}"/>
                  </a:ext>
                </a:extLst>
              </p:cNvPr>
              <p:cNvCxnSpPr/>
              <p:nvPr/>
            </p:nvCxnSpPr>
            <p:spPr>
              <a:xfrm>
                <a:off x="2771335" y="5180000"/>
                <a:ext cx="12801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Agrupar 20">
                <a:extLst>
                  <a:ext uri="{FF2B5EF4-FFF2-40B4-BE49-F238E27FC236}">
                    <a16:creationId xmlns:a16="http://schemas.microsoft.com/office/drawing/2014/main" id="{E00E6608-B928-4AF9-A57D-F8E4E8B64B97}"/>
                  </a:ext>
                </a:extLst>
              </p:cNvPr>
              <p:cNvGrpSpPr/>
              <p:nvPr/>
            </p:nvGrpSpPr>
            <p:grpSpPr>
              <a:xfrm>
                <a:off x="3411415" y="5180000"/>
                <a:ext cx="977705" cy="390806"/>
                <a:chOff x="3411415" y="5180000"/>
                <a:chExt cx="977705" cy="390806"/>
              </a:xfrm>
            </p:grpSpPr>
            <p:cxnSp>
              <p:nvCxnSpPr>
                <p:cNvPr id="22" name="Conector reto 21">
                  <a:extLst>
                    <a:ext uri="{FF2B5EF4-FFF2-40B4-BE49-F238E27FC236}">
                      <a16:creationId xmlns:a16="http://schemas.microsoft.com/office/drawing/2014/main" id="{51397AA2-26F6-4207-AFD9-FA6BB54676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11415" y="5180000"/>
                  <a:ext cx="0" cy="39080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de Seta Reta 22">
                  <a:extLst>
                    <a:ext uri="{FF2B5EF4-FFF2-40B4-BE49-F238E27FC236}">
                      <a16:creationId xmlns:a16="http://schemas.microsoft.com/office/drawing/2014/main" id="{F2B45DCD-CC0C-457F-8964-CEC913BCED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11415" y="5570806"/>
                  <a:ext cx="9777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210B46FD-3CB8-41C8-BE3D-DB41085C00CF}"/>
                </a:ext>
              </a:extLst>
            </p:cNvPr>
            <p:cNvSpPr/>
            <p:nvPr/>
          </p:nvSpPr>
          <p:spPr>
            <a:xfrm>
              <a:off x="4582552" y="5837633"/>
              <a:ext cx="169950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600" dirty="0">
                  <a:solidFill>
                    <a:schemeClr val="accent1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Oração principal</a:t>
              </a:r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261AA45B-9285-46A2-B282-0A3EE668D638}"/>
                </a:ext>
              </a:extLst>
            </p:cNvPr>
            <p:cNvGrpSpPr/>
            <p:nvPr/>
          </p:nvGrpSpPr>
          <p:grpSpPr>
            <a:xfrm>
              <a:off x="6471138" y="5616104"/>
              <a:ext cx="5064370" cy="390806"/>
              <a:chOff x="6471138" y="5180000"/>
              <a:chExt cx="5064370" cy="390806"/>
            </a:xfrm>
          </p:grpSpPr>
          <p:cxnSp>
            <p:nvCxnSpPr>
              <p:cNvPr id="16" name="Conector reto 15">
                <a:extLst>
                  <a:ext uri="{FF2B5EF4-FFF2-40B4-BE49-F238E27FC236}">
                    <a16:creationId xmlns:a16="http://schemas.microsoft.com/office/drawing/2014/main" id="{F77D85EB-8053-4892-ABCA-AE55F2FD1CEB}"/>
                  </a:ext>
                </a:extLst>
              </p:cNvPr>
              <p:cNvCxnSpPr/>
              <p:nvPr/>
            </p:nvCxnSpPr>
            <p:spPr>
              <a:xfrm>
                <a:off x="6471138" y="5180000"/>
                <a:ext cx="506437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Agrupar 16">
                <a:extLst>
                  <a:ext uri="{FF2B5EF4-FFF2-40B4-BE49-F238E27FC236}">
                    <a16:creationId xmlns:a16="http://schemas.microsoft.com/office/drawing/2014/main" id="{406FC022-08B0-47FA-AAB6-593F0F5FD98E}"/>
                  </a:ext>
                </a:extLst>
              </p:cNvPr>
              <p:cNvGrpSpPr/>
              <p:nvPr/>
            </p:nvGrpSpPr>
            <p:grpSpPr>
              <a:xfrm>
                <a:off x="6471138" y="5180000"/>
                <a:ext cx="2532185" cy="390806"/>
                <a:chOff x="6471138" y="5180000"/>
                <a:chExt cx="2532185" cy="390806"/>
              </a:xfrm>
            </p:grpSpPr>
            <p:cxnSp>
              <p:nvCxnSpPr>
                <p:cNvPr id="18" name="Conector reto 17">
                  <a:extLst>
                    <a:ext uri="{FF2B5EF4-FFF2-40B4-BE49-F238E27FC236}">
                      <a16:creationId xmlns:a16="http://schemas.microsoft.com/office/drawing/2014/main" id="{8D4F0073-70F4-4FB4-8303-D6BE915C768F}"/>
                    </a:ext>
                  </a:extLst>
                </p:cNvPr>
                <p:cNvCxnSpPr/>
                <p:nvPr/>
              </p:nvCxnSpPr>
              <p:spPr>
                <a:xfrm>
                  <a:off x="9003323" y="5180000"/>
                  <a:ext cx="0" cy="39080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 de Seta Reta 18">
                  <a:extLst>
                    <a:ext uri="{FF2B5EF4-FFF2-40B4-BE49-F238E27FC236}">
                      <a16:creationId xmlns:a16="http://schemas.microsoft.com/office/drawing/2014/main" id="{B4B2C226-31F4-4D2F-85A9-7FA5B33B3586}"/>
                    </a:ext>
                  </a:extLst>
                </p:cNvPr>
                <p:cNvCxnSpPr/>
                <p:nvPr/>
              </p:nvCxnSpPr>
              <p:spPr>
                <a:xfrm flipH="1">
                  <a:off x="6471138" y="5570806"/>
                  <a:ext cx="253218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796BD4C8-CFA1-462B-8D09-7C1BC3FA39B4}"/>
                </a:ext>
              </a:extLst>
            </p:cNvPr>
            <p:cNvSpPr/>
            <p:nvPr/>
          </p:nvSpPr>
          <p:spPr>
            <a:xfrm>
              <a:off x="2948304" y="4292665"/>
              <a:ext cx="5292000" cy="5232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pt-BR" sz="1400" dirty="0">
                  <a:solidFill>
                    <a:schemeClr val="accent2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Oração subordinada adjetiva explicativa</a:t>
              </a:r>
            </a:p>
            <a:p>
              <a:pPr algn="ctr"/>
              <a:r>
                <a:rPr lang="pt-BR" sz="1400" dirty="0">
                  <a:solidFill>
                    <a:schemeClr val="accent2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(sintaticamente é um adjunto adnominal da oração anterior)</a:t>
              </a:r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3D1A673B-E382-44BD-ACAA-70A9190C520C}"/>
                </a:ext>
              </a:extLst>
            </p:cNvPr>
            <p:cNvGrpSpPr/>
            <p:nvPr/>
          </p:nvGrpSpPr>
          <p:grpSpPr>
            <a:xfrm>
              <a:off x="4262511" y="4815885"/>
              <a:ext cx="2053883" cy="400109"/>
              <a:chOff x="4262511" y="4379781"/>
              <a:chExt cx="2053883" cy="400109"/>
            </a:xfrm>
          </p:grpSpPr>
          <p:cxnSp>
            <p:nvCxnSpPr>
              <p:cNvPr id="14" name="Conector reto 13">
                <a:extLst>
                  <a:ext uri="{FF2B5EF4-FFF2-40B4-BE49-F238E27FC236}">
                    <a16:creationId xmlns:a16="http://schemas.microsoft.com/office/drawing/2014/main" id="{66D92AA9-FBF4-4A6B-AC05-6AA98FD7B6D0}"/>
                  </a:ext>
                </a:extLst>
              </p:cNvPr>
              <p:cNvCxnSpPr/>
              <p:nvPr/>
            </p:nvCxnSpPr>
            <p:spPr>
              <a:xfrm>
                <a:off x="4262511" y="4779890"/>
                <a:ext cx="2053883" cy="0"/>
              </a:xfrm>
              <a:prstGeom prst="line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de Seta Reta 14">
                <a:extLst>
                  <a:ext uri="{FF2B5EF4-FFF2-40B4-BE49-F238E27FC236}">
                    <a16:creationId xmlns:a16="http://schemas.microsoft.com/office/drawing/2014/main" id="{327C20FE-D380-493A-B449-9AF93BD7DC8D}"/>
                  </a:ext>
                </a:extLst>
              </p:cNvPr>
              <p:cNvCxnSpPr/>
              <p:nvPr/>
            </p:nvCxnSpPr>
            <p:spPr>
              <a:xfrm flipV="1">
                <a:off x="5289452" y="4379781"/>
                <a:ext cx="0" cy="400109"/>
              </a:xfrm>
              <a:prstGeom prst="straightConnector1">
                <a:avLst/>
              </a:prstGeom>
              <a:ln>
                <a:solidFill>
                  <a:schemeClr val="accent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35758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4119A0-E176-4B9A-9FDB-162726B1DC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67408" y="1251481"/>
            <a:ext cx="10369152" cy="43550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Estas orações valem por adjetivos e funcionam como adjunto adnominal do substantivo a que se referem. Assim, no período: O professor elogiou os alunos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 participaram.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oração adjetiva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que participaram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está acrescentando ao substantivo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os alunos,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mesma ideia que poderia ser expressa pelo adjetivo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participantes: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 professor elogiou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os alunos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participantes.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(adjunto adnominal).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 professor elogiou os alunos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 / que participaram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(oração adjetiva).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água é um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líquido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incolor.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água é um líquido /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 não tem cor.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As orações adjetivas são principiadas pelos pronomes relativos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que, o qual (com suas flexões), quem, cujo (com suas flexões), quanto (com suas flexões), onde e como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– por intermédio dos quais se prendem a um substantivo: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Era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ela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/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quem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mais participava.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 </a:t>
            </a: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cidade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/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onde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moro é pouco poluída.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Há palavras /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cuja </a:t>
            </a:r>
            <a:r>
              <a:rPr kumimoji="0" lang="pt-BR" altLang="pt-B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origem é obscura.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08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9A9530E-9567-4D2A-9DAD-C00DB2909EBC}"/>
              </a:ext>
            </a:extLst>
          </p:cNvPr>
          <p:cNvSpPr/>
          <p:nvPr/>
        </p:nvSpPr>
        <p:spPr>
          <a:xfrm>
            <a:off x="467409" y="809070"/>
            <a:ext cx="878782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000" indent="-432000"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Oração subordinada 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adjetiva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restritiva</a:t>
            </a:r>
          </a:p>
          <a:p>
            <a:pPr marL="900000" indent="-288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restringe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 significado de um dos termos da oração principal e, por isso, sua função sintática é de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adjunto adnominal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dessa oração.</a:t>
            </a:r>
          </a:p>
          <a:p>
            <a:pPr marL="900000" indent="-2880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oração subordinada adjetiva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restritiva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não fica entre vírgulas.</a:t>
            </a:r>
          </a:p>
          <a:p>
            <a:pPr marL="900000" indent="-2880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accent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900000"/>
            <a:r>
              <a:rPr lang="pt-BR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65889D26-2056-441B-9EBF-844C46F27938}"/>
              </a:ext>
            </a:extLst>
          </p:cNvPr>
          <p:cNvGrpSpPr/>
          <p:nvPr/>
        </p:nvGrpSpPr>
        <p:grpSpPr>
          <a:xfrm>
            <a:off x="467409" y="3219990"/>
            <a:ext cx="9261139" cy="3139077"/>
            <a:chOff x="2463452" y="3037110"/>
            <a:chExt cx="9261139" cy="3139077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770AB6D5-8322-46C6-873A-9B9EACF65B16}"/>
                </a:ext>
              </a:extLst>
            </p:cNvPr>
            <p:cNvSpPr/>
            <p:nvPr/>
          </p:nvSpPr>
          <p:spPr>
            <a:xfrm>
              <a:off x="2616591" y="5215994"/>
              <a:ext cx="9108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2000" dirty="0">
                  <a:solidFill>
                    <a:schemeClr val="accent1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Os macacos </a:t>
              </a:r>
              <a:r>
                <a:rPr lang="pt-BR" sz="2000" dirty="0">
                  <a:solidFill>
                    <a:schemeClr val="accent2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que estão doentes</a:t>
              </a:r>
              <a:r>
                <a:rPr lang="pt-BR" sz="2000" dirty="0">
                  <a:solidFill>
                    <a:schemeClr val="accent1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foram transferidos para o hospital veterinário.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8AA5AB76-064C-473F-8EDF-CA682A6299A5}"/>
                </a:ext>
              </a:extLst>
            </p:cNvPr>
            <p:cNvGrpSpPr/>
            <p:nvPr/>
          </p:nvGrpSpPr>
          <p:grpSpPr>
            <a:xfrm>
              <a:off x="2841675" y="5616104"/>
              <a:ext cx="1617785" cy="390806"/>
              <a:chOff x="2771335" y="5180000"/>
              <a:chExt cx="1617785" cy="390806"/>
            </a:xfrm>
          </p:grpSpPr>
          <p:cxnSp>
            <p:nvCxnSpPr>
              <p:cNvPr id="18" name="Conector reto 17">
                <a:extLst>
                  <a:ext uri="{FF2B5EF4-FFF2-40B4-BE49-F238E27FC236}">
                    <a16:creationId xmlns:a16="http://schemas.microsoft.com/office/drawing/2014/main" id="{DE82D736-E7A0-416D-9875-E86A7882EF8B}"/>
                  </a:ext>
                </a:extLst>
              </p:cNvPr>
              <p:cNvCxnSpPr/>
              <p:nvPr/>
            </p:nvCxnSpPr>
            <p:spPr>
              <a:xfrm>
                <a:off x="2771335" y="5180000"/>
                <a:ext cx="12801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Agrupar 18">
                <a:extLst>
                  <a:ext uri="{FF2B5EF4-FFF2-40B4-BE49-F238E27FC236}">
                    <a16:creationId xmlns:a16="http://schemas.microsoft.com/office/drawing/2014/main" id="{C58A01FE-9DE9-4A9F-8A12-74A562A59FD7}"/>
                  </a:ext>
                </a:extLst>
              </p:cNvPr>
              <p:cNvGrpSpPr/>
              <p:nvPr/>
            </p:nvGrpSpPr>
            <p:grpSpPr>
              <a:xfrm>
                <a:off x="3411415" y="5180000"/>
                <a:ext cx="977705" cy="390806"/>
                <a:chOff x="3411415" y="5180000"/>
                <a:chExt cx="977705" cy="390806"/>
              </a:xfrm>
            </p:grpSpPr>
            <p:cxnSp>
              <p:nvCxnSpPr>
                <p:cNvPr id="20" name="Conector reto 19">
                  <a:extLst>
                    <a:ext uri="{FF2B5EF4-FFF2-40B4-BE49-F238E27FC236}">
                      <a16:creationId xmlns:a16="http://schemas.microsoft.com/office/drawing/2014/main" id="{4663864C-FD55-4E98-BB47-A4F0662262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11415" y="5180000"/>
                  <a:ext cx="0" cy="39080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de Seta Reta 20">
                  <a:extLst>
                    <a:ext uri="{FF2B5EF4-FFF2-40B4-BE49-F238E27FC236}">
                      <a16:creationId xmlns:a16="http://schemas.microsoft.com/office/drawing/2014/main" id="{DDA36DE4-2DE4-4F85-A994-B55E2409AD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11415" y="5570806"/>
                  <a:ext cx="9777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3B27764-43FE-452C-B827-E413275DA7AD}"/>
                </a:ext>
              </a:extLst>
            </p:cNvPr>
            <p:cNvSpPr/>
            <p:nvPr/>
          </p:nvSpPr>
          <p:spPr>
            <a:xfrm>
              <a:off x="4582552" y="5837633"/>
              <a:ext cx="169950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600" dirty="0">
                  <a:solidFill>
                    <a:schemeClr val="accent1">
                      <a:lumMod val="7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Oração principal</a:t>
              </a:r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E0A5DDC1-C4AC-486D-8F9F-ADA7F3F892DF}"/>
                </a:ext>
              </a:extLst>
            </p:cNvPr>
            <p:cNvGrpSpPr/>
            <p:nvPr/>
          </p:nvGrpSpPr>
          <p:grpSpPr>
            <a:xfrm>
              <a:off x="6428934" y="5616104"/>
              <a:ext cx="5064370" cy="390806"/>
              <a:chOff x="6471138" y="5180000"/>
              <a:chExt cx="5064370" cy="390806"/>
            </a:xfrm>
          </p:grpSpPr>
          <p:cxnSp>
            <p:nvCxnSpPr>
              <p:cNvPr id="14" name="Conector reto 13">
                <a:extLst>
                  <a:ext uri="{FF2B5EF4-FFF2-40B4-BE49-F238E27FC236}">
                    <a16:creationId xmlns:a16="http://schemas.microsoft.com/office/drawing/2014/main" id="{D2775133-87BF-4DEC-8557-1DF4CBCF7FBC}"/>
                  </a:ext>
                </a:extLst>
              </p:cNvPr>
              <p:cNvCxnSpPr/>
              <p:nvPr/>
            </p:nvCxnSpPr>
            <p:spPr>
              <a:xfrm>
                <a:off x="6471138" y="5180000"/>
                <a:ext cx="506437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Agrupar 14">
                <a:extLst>
                  <a:ext uri="{FF2B5EF4-FFF2-40B4-BE49-F238E27FC236}">
                    <a16:creationId xmlns:a16="http://schemas.microsoft.com/office/drawing/2014/main" id="{DE4C23C9-D28E-4CE1-B9EF-20DEDF88B0EC}"/>
                  </a:ext>
                </a:extLst>
              </p:cNvPr>
              <p:cNvGrpSpPr/>
              <p:nvPr/>
            </p:nvGrpSpPr>
            <p:grpSpPr>
              <a:xfrm>
                <a:off x="6471138" y="5180000"/>
                <a:ext cx="2532185" cy="390806"/>
                <a:chOff x="6471138" y="5180000"/>
                <a:chExt cx="2532185" cy="390806"/>
              </a:xfrm>
            </p:grpSpPr>
            <p:cxnSp>
              <p:nvCxnSpPr>
                <p:cNvPr id="16" name="Conector reto 15">
                  <a:extLst>
                    <a:ext uri="{FF2B5EF4-FFF2-40B4-BE49-F238E27FC236}">
                      <a16:creationId xmlns:a16="http://schemas.microsoft.com/office/drawing/2014/main" id="{5C7E744C-5BC5-4759-AADA-AEF98C3872F5}"/>
                    </a:ext>
                  </a:extLst>
                </p:cNvPr>
                <p:cNvCxnSpPr/>
                <p:nvPr/>
              </p:nvCxnSpPr>
              <p:spPr>
                <a:xfrm>
                  <a:off x="9003323" y="5180000"/>
                  <a:ext cx="0" cy="39080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de Seta Reta 16">
                  <a:extLst>
                    <a:ext uri="{FF2B5EF4-FFF2-40B4-BE49-F238E27FC236}">
                      <a16:creationId xmlns:a16="http://schemas.microsoft.com/office/drawing/2014/main" id="{AEB57856-E95C-4900-9805-41DA86371237}"/>
                    </a:ext>
                  </a:extLst>
                </p:cNvPr>
                <p:cNvCxnSpPr/>
                <p:nvPr/>
              </p:nvCxnSpPr>
              <p:spPr>
                <a:xfrm flipH="1">
                  <a:off x="6471138" y="5570806"/>
                  <a:ext cx="253218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BE5CEBFB-4F35-4679-BC03-E144849C3F7B}"/>
                </a:ext>
              </a:extLst>
            </p:cNvPr>
            <p:cNvSpPr/>
            <p:nvPr/>
          </p:nvSpPr>
          <p:spPr>
            <a:xfrm>
              <a:off x="2463452" y="4275884"/>
              <a:ext cx="5652000" cy="54000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pt-BR" sz="1400" dirty="0">
                  <a:solidFill>
                    <a:schemeClr val="accent2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Oração subordinada adjetiva restritiva</a:t>
              </a:r>
            </a:p>
            <a:p>
              <a:pPr algn="ctr"/>
              <a:r>
                <a:rPr lang="pt-BR" sz="1400" dirty="0">
                  <a:solidFill>
                    <a:schemeClr val="accent2">
                      <a:lumMod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(sintaticamente é um adjunto adnominal da oração anterior também)</a:t>
              </a: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3EC2C957-40FC-4788-A1CB-4FDA1D98C750}"/>
                </a:ext>
              </a:extLst>
            </p:cNvPr>
            <p:cNvGrpSpPr/>
            <p:nvPr/>
          </p:nvGrpSpPr>
          <p:grpSpPr>
            <a:xfrm>
              <a:off x="4262511" y="4815885"/>
              <a:ext cx="2053883" cy="400109"/>
              <a:chOff x="4262511" y="4379781"/>
              <a:chExt cx="2053883" cy="400109"/>
            </a:xfrm>
          </p:grpSpPr>
          <p:cxnSp>
            <p:nvCxnSpPr>
              <p:cNvPr id="12" name="Conector reto 11">
                <a:extLst>
                  <a:ext uri="{FF2B5EF4-FFF2-40B4-BE49-F238E27FC236}">
                    <a16:creationId xmlns:a16="http://schemas.microsoft.com/office/drawing/2014/main" id="{9D74C82A-B42D-4D18-A154-2E14E349E170}"/>
                  </a:ext>
                </a:extLst>
              </p:cNvPr>
              <p:cNvCxnSpPr/>
              <p:nvPr/>
            </p:nvCxnSpPr>
            <p:spPr>
              <a:xfrm>
                <a:off x="4262511" y="4779890"/>
                <a:ext cx="2053883" cy="0"/>
              </a:xfrm>
              <a:prstGeom prst="line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de Seta Reta 12">
                <a:extLst>
                  <a:ext uri="{FF2B5EF4-FFF2-40B4-BE49-F238E27FC236}">
                    <a16:creationId xmlns:a16="http://schemas.microsoft.com/office/drawing/2014/main" id="{8D590628-D722-46CA-8E7F-FBB74B713128}"/>
                  </a:ext>
                </a:extLst>
              </p:cNvPr>
              <p:cNvCxnSpPr/>
              <p:nvPr/>
            </p:nvCxnSpPr>
            <p:spPr>
              <a:xfrm flipV="1">
                <a:off x="5289452" y="4379781"/>
                <a:ext cx="0" cy="400109"/>
              </a:xfrm>
              <a:prstGeom prst="straightConnector1">
                <a:avLst/>
              </a:prstGeom>
              <a:ln>
                <a:solidFill>
                  <a:schemeClr val="accent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BED75267-EEBB-46D9-B708-A9F85BDF7EBE}"/>
                </a:ext>
              </a:extLst>
            </p:cNvPr>
            <p:cNvSpPr/>
            <p:nvPr/>
          </p:nvSpPr>
          <p:spPr>
            <a:xfrm>
              <a:off x="8556591" y="3037110"/>
              <a:ext cx="3168000" cy="1603104"/>
            </a:xfrm>
            <a:prstGeom prst="rect">
              <a:avLst/>
            </a:prstGeom>
            <a:solidFill>
              <a:srgbClr val="49738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  <a:softEdge rad="635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lIns="180000" tIns="108000" rIns="180000" bIns="108000" anchor="ctr" anchorCtr="0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 informação dada é que apenas os macacos doentes foram transferidos para o hospital veterinário.</a:t>
              </a:r>
            </a:p>
          </p:txBody>
        </p:sp>
      </p:grpSp>
      <p:sp>
        <p:nvSpPr>
          <p:cNvPr id="23" name="Retângulo 22">
            <a:extLst>
              <a:ext uri="{FF2B5EF4-FFF2-40B4-BE49-F238E27FC236}">
                <a16:creationId xmlns:a16="http://schemas.microsoft.com/office/drawing/2014/main" id="{92E29732-6117-43F1-B330-C0BB4BC059D6}"/>
              </a:ext>
            </a:extLst>
          </p:cNvPr>
          <p:cNvSpPr/>
          <p:nvPr/>
        </p:nvSpPr>
        <p:spPr>
          <a:xfrm flipV="1">
            <a:off x="10376452" y="0"/>
            <a:ext cx="1815548" cy="6858000"/>
          </a:xfrm>
          <a:prstGeom prst="rect">
            <a:avLst/>
          </a:prstGeom>
          <a:solidFill>
            <a:srgbClr val="4973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Orações subordinadas adjetivas</a:t>
            </a:r>
            <a:endParaRPr lang="pt-B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8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C3CB1F-08A3-4BFD-BEA9-2067262ED7D4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415480" y="1463083"/>
            <a:ext cx="9145016" cy="393183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3808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Explicativas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explicam ou esclarecem, à maneira de aposto, o termo antecedente (substantivo ou pronome) acrescentando-lhe uma informação: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Deus,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 é nosso pai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nos salvará.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Roberto,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 nasceu rico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acabou na miséria.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Ele tem amor as plantas,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 cultiva com carinho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Tendo em vista os exemplos observados, é de regra separar por vírgulas (ou travessões) a oração explicativa.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Restritivas –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 por objetivo restringir, limitar, reduzir a significação do termo antecedente. Em razão disso, não pode ser suprimida, sob a pena de a </a:t>
            </a:r>
            <a:r>
              <a:rPr kumimoji="0" lang="pt-BR" altLang="pt-BR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oraçãoi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principal ficar prejudicada em sua compreensão: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Pedra /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 rola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/ não cria limo.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oração adjetiva do exemplo restringe a categoria de pedras: </a:t>
            </a:r>
            <a:r>
              <a:rPr kumimoji="0" lang="pt-BR" altLang="pt-BR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não são todas as pedras que não criam limo, mas só as que rolam.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●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rgbClr val="984806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Os pecadores / 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que se arrependem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/ alcançam o perdão de Deus.</a:t>
            </a:r>
            <a:endParaRPr kumimoji="0" lang="pt-BR" altLang="pt-B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88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39C0632-22D5-4C6D-B0FD-5D8E9D53E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620688"/>
            <a:ext cx="10873208" cy="62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6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36799E6-9310-4E6D-B90D-6C41A90E910D}"/>
              </a:ext>
            </a:extLst>
          </p:cNvPr>
          <p:cNvSpPr/>
          <p:nvPr/>
        </p:nvSpPr>
        <p:spPr>
          <a:xfrm>
            <a:off x="1199456" y="952034"/>
            <a:ext cx="105131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alternativas que apresentam orações subordinadas adjetivas restritivas são:</a:t>
            </a:r>
          </a:p>
          <a:p>
            <a:pPr algn="just"/>
            <a:r>
              <a:rPr lang="pt-BR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( ) A irmã, que era cega, foi à festa com ele.</a:t>
            </a:r>
          </a:p>
          <a:p>
            <a:pPr algn="just"/>
            <a:r>
              <a:rPr lang="pt-BR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( ) Essa cantora de que falo era uma mulher otimista e batalhadora.</a:t>
            </a:r>
          </a:p>
          <a:p>
            <a:pPr algn="just"/>
            <a:r>
              <a:rPr lang="pt-BR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 ( ) Meu esposo, que sempre me apoiou, merece todo meu amor.</a:t>
            </a:r>
          </a:p>
          <a:p>
            <a:pPr algn="just"/>
            <a:r>
              <a:rPr lang="pt-BR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d) ( ) Gosto de ver o galo cantando de manhã.</a:t>
            </a:r>
          </a:p>
          <a:p>
            <a:pPr algn="just"/>
            <a:r>
              <a:rPr lang="pt-BR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e) ( ) Pedro, que era advogado, chegou para defendê-lo das acusações.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8AE41DE-304A-4C7B-8B33-28218880F29D}"/>
              </a:ext>
            </a:extLst>
          </p:cNvPr>
          <p:cNvSpPr/>
          <p:nvPr/>
        </p:nvSpPr>
        <p:spPr>
          <a:xfrm>
            <a:off x="1214804" y="3906689"/>
            <a:ext cx="105131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solidFill>
                  <a:srgbClr val="444444"/>
                </a:solidFill>
                <a:latin typeface="NewsGothicMt"/>
              </a:rPr>
              <a:t>A única alternativa que possui uma oração subordinada adjetiva explicativa é:</a:t>
            </a:r>
          </a:p>
          <a:p>
            <a:pPr algn="just"/>
            <a:r>
              <a:rPr lang="pt-BR" sz="2400" dirty="0">
                <a:solidFill>
                  <a:srgbClr val="444444"/>
                </a:solidFill>
                <a:latin typeface="NewsGothicMt"/>
              </a:rPr>
              <a:t>a) ( ) Lá no porto estava um navio que apitava.</a:t>
            </a:r>
          </a:p>
          <a:p>
            <a:pPr algn="just"/>
            <a:r>
              <a:rPr lang="pt-BR" sz="2400" dirty="0">
                <a:solidFill>
                  <a:srgbClr val="444444"/>
                </a:solidFill>
                <a:latin typeface="NewsGothicMt"/>
              </a:rPr>
              <a:t>b) ( ) Gosto de ouvir os pássaros a cantar de tarde.</a:t>
            </a:r>
          </a:p>
          <a:p>
            <a:pPr algn="just"/>
            <a:r>
              <a:rPr lang="pt-BR" sz="2400" dirty="0">
                <a:solidFill>
                  <a:srgbClr val="444444"/>
                </a:solidFill>
                <a:latin typeface="NewsGothicMt"/>
              </a:rPr>
              <a:t>c) ( ) Este é o cão treinado pelo meu filho.</a:t>
            </a:r>
          </a:p>
          <a:p>
            <a:pPr algn="just"/>
            <a:r>
              <a:rPr lang="pt-BR" sz="2400" dirty="0">
                <a:solidFill>
                  <a:srgbClr val="444444"/>
                </a:solidFill>
                <a:latin typeface="NewsGothicMt"/>
              </a:rPr>
              <a:t>d) ( ) As crianças que brincam ao ar livre são mais felizes.</a:t>
            </a:r>
          </a:p>
          <a:p>
            <a:pPr algn="just"/>
            <a:r>
              <a:rPr lang="pt-BR" sz="2400" dirty="0">
                <a:solidFill>
                  <a:srgbClr val="444444"/>
                </a:solidFill>
                <a:latin typeface="NewsGothicMt"/>
              </a:rPr>
              <a:t>e) ( ) Os cães, que são animais domésticos, necessitam de muitos cuidados.</a:t>
            </a:r>
          </a:p>
          <a:p>
            <a:br>
              <a:rPr lang="pt-BR" sz="2400" dirty="0">
                <a:solidFill>
                  <a:srgbClr val="444444"/>
                </a:solidFill>
                <a:latin typeface="NewsGothicMt"/>
              </a:rPr>
            </a:br>
            <a:r>
              <a:rPr lang="pt-BR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pt-BR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61435D2-EE59-4D55-83AA-7608BAEE023B}"/>
              </a:ext>
            </a:extLst>
          </p:cNvPr>
          <p:cNvSpPr/>
          <p:nvPr/>
        </p:nvSpPr>
        <p:spPr>
          <a:xfrm>
            <a:off x="4655840" y="351869"/>
            <a:ext cx="2238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Agora resolva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75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5E18308-5D79-4CA1-9E70-99DAB314C29E}"/>
              </a:ext>
            </a:extLst>
          </p:cNvPr>
          <p:cNvSpPr/>
          <p:nvPr/>
        </p:nvSpPr>
        <p:spPr>
          <a:xfrm>
            <a:off x="441247" y="2204864"/>
            <a:ext cx="1130950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Atividade de casa</a:t>
            </a:r>
          </a:p>
          <a:p>
            <a:r>
              <a:rPr lang="pt-BR" sz="3200" b="1" dirty="0">
                <a:solidFill>
                  <a:srgbClr val="000000"/>
                </a:solidFill>
                <a:latin typeface="Arial" panose="020B0604020202020204" pitchFamily="34" charset="0"/>
              </a:rPr>
              <a:t>Releiam e resolvam as atividades do livro de Português:</a:t>
            </a:r>
          </a:p>
          <a:p>
            <a:r>
              <a:rPr lang="pt-BR" sz="3200" b="1" dirty="0">
                <a:solidFill>
                  <a:srgbClr val="000000"/>
                </a:solidFill>
                <a:latin typeface="Arial" panose="020B0604020202020204" pitchFamily="34" charset="0"/>
              </a:rPr>
              <a:t>páginas 104 a 106.</a:t>
            </a:r>
            <a:endParaRPr lang="pt-BR" sz="3200" b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11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721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7" baseType="lpstr">
      <vt:lpstr>Algerian</vt:lpstr>
      <vt:lpstr>Arial</vt:lpstr>
      <vt:lpstr>Calibri</vt:lpstr>
      <vt:lpstr>Calibri Light</vt:lpstr>
      <vt:lpstr>NewsGothicMt</vt:lpstr>
      <vt:lpstr>Old English Text MT</vt:lpstr>
      <vt:lpstr>Roboto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Amoz Inacio Oliveira</dc:creator>
  <cp:lastModifiedBy>Academos</cp:lastModifiedBy>
  <cp:revision>5</cp:revision>
  <dcterms:created xsi:type="dcterms:W3CDTF">2020-05-01T22:55:05Z</dcterms:created>
  <dcterms:modified xsi:type="dcterms:W3CDTF">2020-05-05T12:17:39Z</dcterms:modified>
</cp:coreProperties>
</file>